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58" r:id="rId3"/>
    <p:sldId id="259" r:id="rId4"/>
    <p:sldId id="260" r:id="rId5"/>
    <p:sldId id="261" r:id="rId6"/>
    <p:sldId id="266" r:id="rId7"/>
    <p:sldId id="272" r:id="rId8"/>
    <p:sldId id="273" r:id="rId9"/>
    <p:sldId id="274" r:id="rId10"/>
    <p:sldId id="275" r:id="rId11"/>
    <p:sldId id="276" r:id="rId12"/>
    <p:sldId id="277" r:id="rId13"/>
    <p:sldId id="278" r:id="rId14"/>
    <p:sldId id="279" r:id="rId15"/>
    <p:sldId id="286" r:id="rId16"/>
    <p:sldId id="287" r:id="rId17"/>
    <p:sldId id="288" r:id="rId18"/>
    <p:sldId id="293" r:id="rId19"/>
    <p:sldId id="289" r:id="rId20"/>
    <p:sldId id="290" r:id="rId21"/>
    <p:sldId id="291" r:id="rId22"/>
    <p:sldId id="280" r:id="rId23"/>
    <p:sldId id="292" r:id="rId24"/>
    <p:sldId id="282" r:id="rId25"/>
    <p:sldId id="283" r:id="rId26"/>
    <p:sldId id="284" r:id="rId27"/>
    <p:sldId id="285" r:id="rId28"/>
  </p:sldIdLst>
  <p:sldSz cx="9144000" cy="6858000" type="screen4x3"/>
  <p:notesSz cx="7315200" cy="9601200"/>
  <p:defaultTextStyle>
    <a:defPPr>
      <a:defRPr lang="en-US"/>
    </a:defPPr>
    <a:lvl1pPr algn="l" rtl="0" fontAlgn="base">
      <a:spcBef>
        <a:spcPct val="0"/>
      </a:spcBef>
      <a:spcAft>
        <a:spcPct val="0"/>
      </a:spcAft>
      <a:defRPr sz="3600" kern="1200">
        <a:solidFill>
          <a:schemeClr val="tx1"/>
        </a:solidFill>
        <a:latin typeface="Arial" charset="0"/>
        <a:ea typeface="+mn-ea"/>
        <a:cs typeface="+mn-cs"/>
      </a:defRPr>
    </a:lvl1pPr>
    <a:lvl2pPr marL="457200" algn="l" rtl="0" fontAlgn="base">
      <a:spcBef>
        <a:spcPct val="0"/>
      </a:spcBef>
      <a:spcAft>
        <a:spcPct val="0"/>
      </a:spcAft>
      <a:defRPr sz="3600" kern="1200">
        <a:solidFill>
          <a:schemeClr val="tx1"/>
        </a:solidFill>
        <a:latin typeface="Arial" charset="0"/>
        <a:ea typeface="+mn-ea"/>
        <a:cs typeface="+mn-cs"/>
      </a:defRPr>
    </a:lvl2pPr>
    <a:lvl3pPr marL="914400" algn="l" rtl="0" fontAlgn="base">
      <a:spcBef>
        <a:spcPct val="0"/>
      </a:spcBef>
      <a:spcAft>
        <a:spcPct val="0"/>
      </a:spcAft>
      <a:defRPr sz="3600" kern="1200">
        <a:solidFill>
          <a:schemeClr val="tx1"/>
        </a:solidFill>
        <a:latin typeface="Arial" charset="0"/>
        <a:ea typeface="+mn-ea"/>
        <a:cs typeface="+mn-cs"/>
      </a:defRPr>
    </a:lvl3pPr>
    <a:lvl4pPr marL="1371600" algn="l" rtl="0" fontAlgn="base">
      <a:spcBef>
        <a:spcPct val="0"/>
      </a:spcBef>
      <a:spcAft>
        <a:spcPct val="0"/>
      </a:spcAft>
      <a:defRPr sz="3600" kern="1200">
        <a:solidFill>
          <a:schemeClr val="tx1"/>
        </a:solidFill>
        <a:latin typeface="Arial" charset="0"/>
        <a:ea typeface="+mn-ea"/>
        <a:cs typeface="+mn-cs"/>
      </a:defRPr>
    </a:lvl4pPr>
    <a:lvl5pPr marL="1828800" algn="l" rtl="0" fontAlgn="base">
      <a:spcBef>
        <a:spcPct val="0"/>
      </a:spcBef>
      <a:spcAft>
        <a:spcPct val="0"/>
      </a:spcAft>
      <a:defRPr sz="3600" kern="1200">
        <a:solidFill>
          <a:schemeClr val="tx1"/>
        </a:solidFill>
        <a:latin typeface="Arial" charset="0"/>
        <a:ea typeface="+mn-ea"/>
        <a:cs typeface="+mn-cs"/>
      </a:defRPr>
    </a:lvl5pPr>
    <a:lvl6pPr marL="2286000" algn="l" defTabSz="914400" rtl="0" eaLnBrk="1" latinLnBrk="0" hangingPunct="1">
      <a:defRPr sz="3600" kern="1200">
        <a:solidFill>
          <a:schemeClr val="tx1"/>
        </a:solidFill>
        <a:latin typeface="Arial" charset="0"/>
        <a:ea typeface="+mn-ea"/>
        <a:cs typeface="+mn-cs"/>
      </a:defRPr>
    </a:lvl6pPr>
    <a:lvl7pPr marL="2743200" algn="l" defTabSz="914400" rtl="0" eaLnBrk="1" latinLnBrk="0" hangingPunct="1">
      <a:defRPr sz="3600" kern="1200">
        <a:solidFill>
          <a:schemeClr val="tx1"/>
        </a:solidFill>
        <a:latin typeface="Arial" charset="0"/>
        <a:ea typeface="+mn-ea"/>
        <a:cs typeface="+mn-cs"/>
      </a:defRPr>
    </a:lvl7pPr>
    <a:lvl8pPr marL="3200400" algn="l" defTabSz="914400" rtl="0" eaLnBrk="1" latinLnBrk="0" hangingPunct="1">
      <a:defRPr sz="3600" kern="1200">
        <a:solidFill>
          <a:schemeClr val="tx1"/>
        </a:solidFill>
        <a:latin typeface="Arial" charset="0"/>
        <a:ea typeface="+mn-ea"/>
        <a:cs typeface="+mn-cs"/>
      </a:defRPr>
    </a:lvl8pPr>
    <a:lvl9pPr marL="3657600" algn="l" defTabSz="914400" rtl="0" eaLnBrk="1" latinLnBrk="0" hangingPunct="1">
      <a:defRPr sz="3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113667" name="Rectangle 3"/>
          <p:cNvSpPr>
            <a:spLocks noGrp="1" noChangeArrowheads="1"/>
          </p:cNvSpPr>
          <p:nvPr>
            <p:ph type="dt" sz="quarter"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endParaRPr lang="en-US"/>
          </a:p>
        </p:txBody>
      </p:sp>
      <p:sp>
        <p:nvSpPr>
          <p:cNvPr id="113668" name="Rectangle 4"/>
          <p:cNvSpPr>
            <a:spLocks noGrp="1" noChangeArrowheads="1"/>
          </p:cNvSpPr>
          <p:nvPr>
            <p:ph type="ftr" sz="quarter" idx="2"/>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113669" name="Rectangle 5"/>
          <p:cNvSpPr>
            <a:spLocks noGrp="1" noChangeArrowheads="1"/>
          </p:cNvSpPr>
          <p:nvPr>
            <p:ph type="sldNum" sz="quarter" idx="3"/>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9E45A505-1F2C-497C-8789-D2DD73C160A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defRPr sz="1300"/>
            </a:lvl1pPr>
          </a:lstStyle>
          <a:p>
            <a:endParaRPr lang="en-US"/>
          </a:p>
        </p:txBody>
      </p:sp>
      <p:sp>
        <p:nvSpPr>
          <p:cNvPr id="15363" name="Rectangle 3"/>
          <p:cNvSpPr>
            <a:spLocks noGrp="1" noChangeArrowheads="1"/>
          </p:cNvSpPr>
          <p:nvPr>
            <p:ph type="dt" idx="1"/>
          </p:nvPr>
        </p:nvSpPr>
        <p:spPr bwMode="auto">
          <a:xfrm>
            <a:off x="4143587" y="0"/>
            <a:ext cx="3169920" cy="4800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a:defRPr sz="1300"/>
            </a:lvl1pPr>
          </a:lstStyle>
          <a:p>
            <a:endParaRPr lang="en-US"/>
          </a:p>
        </p:txBody>
      </p:sp>
      <p:sp>
        <p:nvSpPr>
          <p:cNvPr id="15364" name="Rectangle 4"/>
          <p:cNvSpPr>
            <a:spLocks noRo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731520" y="4560570"/>
            <a:ext cx="5852160" cy="432054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defRPr sz="1300"/>
            </a:lvl1pPr>
          </a:lstStyle>
          <a:p>
            <a:endParaRPr lang="en-US"/>
          </a:p>
        </p:txBody>
      </p:sp>
      <p:sp>
        <p:nvSpPr>
          <p:cNvPr id="15367" name="Rectangle 7"/>
          <p:cNvSpPr>
            <a:spLocks noGrp="1" noChangeArrowheads="1"/>
          </p:cNvSpPr>
          <p:nvPr>
            <p:ph type="sldNum" sz="quarter" idx="5"/>
          </p:nvPr>
        </p:nvSpPr>
        <p:spPr bwMode="auto">
          <a:xfrm>
            <a:off x="4143587" y="9119474"/>
            <a:ext cx="3169920" cy="480060"/>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a:defRPr sz="1300"/>
            </a:lvl1pPr>
          </a:lstStyle>
          <a:p>
            <a:fld id="{4B6507B3-0D40-410D-91F5-5783833B981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E0D14E-FD97-4DF9-B500-DBD6EE090074}" type="slidenum">
              <a:rPr lang="en-US"/>
              <a:pPr/>
              <a:t>1</a:t>
            </a:fld>
            <a:endParaRPr lang="en-US"/>
          </a:p>
        </p:txBody>
      </p:sp>
      <p:sp>
        <p:nvSpPr>
          <p:cNvPr id="114690" name="Rectangle 2"/>
          <p:cNvSpPr>
            <a:spLocks noRo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9942D5-C987-4C7C-8004-B859B22B3862}" type="slidenum">
              <a:rPr lang="en-US"/>
              <a:pPr/>
              <a:t>10</a:t>
            </a:fld>
            <a:endParaRPr lang="en-US"/>
          </a:p>
        </p:txBody>
      </p:sp>
      <p:sp>
        <p:nvSpPr>
          <p:cNvPr id="89090"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89091"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EF466E-9B54-43E3-B4CE-695FC1D1D51D}" type="slidenum">
              <a:rPr lang="en-US"/>
              <a:pPr/>
              <a:t>11</a:t>
            </a:fld>
            <a:endParaRPr lang="en-US"/>
          </a:p>
        </p:txBody>
      </p:sp>
      <p:sp>
        <p:nvSpPr>
          <p:cNvPr id="118786" name="Rectangle 2"/>
          <p:cNvSpPr>
            <a:spLocks noRo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35ABAB-E50D-40D3-9214-505A2225B765}" type="slidenum">
              <a:rPr lang="en-US"/>
              <a:pPr/>
              <a:t>12</a:t>
            </a:fld>
            <a:endParaRPr lang="en-U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2E6AEE-853A-4BD9-A74F-BF5C64616359}" type="slidenum">
              <a:rPr lang="en-US"/>
              <a:pPr/>
              <a:t>13</a:t>
            </a:fld>
            <a:endParaRPr lang="en-US"/>
          </a:p>
        </p:txBody>
      </p:sp>
      <p:sp>
        <p:nvSpPr>
          <p:cNvPr id="120834" name="Rectangle 2"/>
          <p:cNvSpPr>
            <a:spLocks noRo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C2F7AC-2ABD-49D9-9482-EEEF70DCDBF2}" type="slidenum">
              <a:rPr lang="en-US"/>
              <a:pPr/>
              <a:t>14</a:t>
            </a:fld>
            <a:endParaRPr lang="en-US"/>
          </a:p>
        </p:txBody>
      </p:sp>
      <p:sp>
        <p:nvSpPr>
          <p:cNvPr id="121858" name="Rectangle 2"/>
          <p:cNvSpPr>
            <a:spLocks noRo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C1100F-E9F9-4FB6-AC12-B140A9CBFB49}" type="slidenum">
              <a:rPr lang="en-US"/>
              <a:pPr/>
              <a:t>15</a:t>
            </a:fld>
            <a:endParaRPr lang="en-U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105567-EA4F-447A-9D5C-88187919B716}" type="slidenum">
              <a:rPr lang="en-US"/>
              <a:pPr/>
              <a:t>16</a:t>
            </a:fld>
            <a:endParaRPr lang="en-US"/>
          </a:p>
        </p:txBody>
      </p:sp>
      <p:sp>
        <p:nvSpPr>
          <p:cNvPr id="123906" name="Rectangle 2"/>
          <p:cNvSpPr>
            <a:spLocks noRo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24ED07-68EB-4369-BBFF-88FC2A0030E9}" type="slidenum">
              <a:rPr lang="en-US"/>
              <a:pPr/>
              <a:t>17</a:t>
            </a:fld>
            <a:endParaRPr lang="en-U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71438A-8D34-4A4A-B3FA-1D770FA8AEDA}" type="slidenum">
              <a:rPr lang="en-US"/>
              <a:pPr/>
              <a:t>18</a:t>
            </a:fld>
            <a:endParaRPr lang="en-US"/>
          </a:p>
        </p:txBody>
      </p:sp>
      <p:sp>
        <p:nvSpPr>
          <p:cNvPr id="110594"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110595"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0B75FE-471F-48A7-860F-0711D688A08A}" type="slidenum">
              <a:rPr lang="en-US"/>
              <a:pPr/>
              <a:t>19</a:t>
            </a:fld>
            <a:endParaRPr lang="en-US"/>
          </a:p>
        </p:txBody>
      </p:sp>
      <p:sp>
        <p:nvSpPr>
          <p:cNvPr id="104450"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104451"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44CA32-2626-425B-AF0D-2788543C81C0}" type="slidenum">
              <a:rPr lang="en-US"/>
              <a:pPr/>
              <a:t>2</a:t>
            </a:fld>
            <a:endParaRPr lang="en-U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AE7C5A-253E-42BD-AE92-6D14308F400C}" type="slidenum">
              <a:rPr lang="en-US"/>
              <a:pPr/>
              <a:t>20</a:t>
            </a:fld>
            <a:endParaRPr lang="en-US"/>
          </a:p>
        </p:txBody>
      </p:sp>
      <p:sp>
        <p:nvSpPr>
          <p:cNvPr id="125954" name="Rectangle 2"/>
          <p:cNvSpPr>
            <a:spLocks noRo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2E67A2-9B3A-424E-AE8B-D878BC623595}" type="slidenum">
              <a:rPr lang="en-US"/>
              <a:pPr/>
              <a:t>21</a:t>
            </a:fld>
            <a:endParaRPr lang="en-US"/>
          </a:p>
        </p:txBody>
      </p:sp>
      <p:sp>
        <p:nvSpPr>
          <p:cNvPr id="107522"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107523"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971487-E976-43A7-9E12-749144A2D31A}" type="slidenum">
              <a:rPr lang="en-US"/>
              <a:pPr/>
              <a:t>22</a:t>
            </a:fld>
            <a:endParaRPr lang="en-U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FD10AE-DCC0-431A-8A2D-341A765BBDC3}" type="slidenum">
              <a:rPr lang="en-US"/>
              <a:pPr/>
              <a:t>23</a:t>
            </a:fld>
            <a:endParaRPr lang="en-US"/>
          </a:p>
        </p:txBody>
      </p:sp>
      <p:sp>
        <p:nvSpPr>
          <p:cNvPr id="128002" name="Rectangle 2"/>
          <p:cNvSpPr>
            <a:spLocks noRo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2C251C-5A9A-49F5-A3F5-45D9ACC92616}" type="slidenum">
              <a:rPr lang="en-US"/>
              <a:pPr/>
              <a:t>24</a:t>
            </a:fld>
            <a:endParaRPr lang="en-US"/>
          </a:p>
        </p:txBody>
      </p:sp>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603DC2-5B56-429E-B0FE-2EC71CF13519}" type="slidenum">
              <a:rPr lang="en-US"/>
              <a:pPr/>
              <a:t>25</a:t>
            </a:fld>
            <a:endParaRPr lang="en-US"/>
          </a:p>
        </p:txBody>
      </p:sp>
      <p:sp>
        <p:nvSpPr>
          <p:cNvPr id="130050" name="Rectangle 2"/>
          <p:cNvSpPr>
            <a:spLocks noRo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DD2445-38DB-451B-BF18-11D34CCAD313}" type="slidenum">
              <a:rPr lang="en-US"/>
              <a:pPr/>
              <a:t>26</a:t>
            </a:fld>
            <a:endParaRPr lang="en-U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DD48C5-5E34-4442-B559-A8C2266762EF}" type="slidenum">
              <a:rPr lang="en-US"/>
              <a:pPr/>
              <a:t>27</a:t>
            </a:fld>
            <a:endParaRPr lang="en-US"/>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B3E54C-09A5-4F45-882A-285B92FE4010}" type="slidenum">
              <a:rPr lang="en-US"/>
              <a:pPr/>
              <a:t>3</a:t>
            </a:fld>
            <a:endParaRPr lang="en-US"/>
          </a:p>
        </p:txBody>
      </p:sp>
      <p:sp>
        <p:nvSpPr>
          <p:cNvPr id="116738" name="Rectangle 2"/>
          <p:cNvSpPr>
            <a:spLocks noRo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8CB55F-1A61-4202-95B8-16BC5D192A2B}" type="slidenum">
              <a:rPr lang="en-US"/>
              <a:pPr/>
              <a:t>4</a:t>
            </a:fld>
            <a:endParaRPr lang="en-US"/>
          </a:p>
        </p:txBody>
      </p:sp>
      <p:sp>
        <p:nvSpPr>
          <p:cNvPr id="117762" name="Rectangle 2"/>
          <p:cNvSpPr>
            <a:spLocks noRo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23F373-D054-4519-8DBD-27A5703012F2}" type="slidenum">
              <a:rPr lang="en-US"/>
              <a:pPr/>
              <a:t>5</a:t>
            </a:fld>
            <a:endParaRPr lang="en-U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a:xfrm>
            <a:off x="975360" y="4560570"/>
            <a:ext cx="5364480" cy="4320540"/>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17BCDA-FD17-4FBD-872E-65FE76C72612}" type="slidenum">
              <a:rPr lang="en-US"/>
              <a:pPr/>
              <a:t>6</a:t>
            </a:fld>
            <a:endParaRPr lang="en-US"/>
          </a:p>
        </p:txBody>
      </p:sp>
      <p:sp>
        <p:nvSpPr>
          <p:cNvPr id="72706"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72707"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301DEC-578B-4446-B2EC-A07655EDF349}" type="slidenum">
              <a:rPr lang="en-US"/>
              <a:pPr/>
              <a:t>7</a:t>
            </a:fld>
            <a:endParaRPr lang="en-US"/>
          </a:p>
        </p:txBody>
      </p:sp>
      <p:sp>
        <p:nvSpPr>
          <p:cNvPr id="82946"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82947"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BFB77F-8293-4106-8E23-94C2D83254E4}" type="slidenum">
              <a:rPr lang="en-US"/>
              <a:pPr/>
              <a:t>8</a:t>
            </a:fld>
            <a:endParaRPr lang="en-US"/>
          </a:p>
        </p:txBody>
      </p:sp>
      <p:sp>
        <p:nvSpPr>
          <p:cNvPr id="84994"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84995" name="Rectangle 3"/>
          <p:cNvSpPr>
            <a:spLocks noRot="1" noChangeArrowheads="1" noTextEdit="1"/>
          </p:cNvSpPr>
          <p:nvPr>
            <p:ph type="sldImg"/>
          </p:nvPr>
        </p:nvSpPr>
        <p:spPr>
          <a:ln w="12700" cap="flat">
            <a:solidFill>
              <a:schemeClr val="tx1"/>
            </a:solid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D734D2-0B4F-45EC-9136-AF00751D9995}" type="slidenum">
              <a:rPr lang="en-US"/>
              <a:pPr/>
              <a:t>9</a:t>
            </a:fld>
            <a:endParaRPr lang="en-US"/>
          </a:p>
        </p:txBody>
      </p:sp>
      <p:sp>
        <p:nvSpPr>
          <p:cNvPr id="87042" name="Rectangle 2"/>
          <p:cNvSpPr>
            <a:spLocks noGrp="1" noChangeArrowheads="1"/>
          </p:cNvSpPr>
          <p:nvPr>
            <p:ph type="body" idx="1"/>
          </p:nvPr>
        </p:nvSpPr>
        <p:spPr>
          <a:xfrm>
            <a:off x="975360" y="4560570"/>
            <a:ext cx="5364480" cy="4320540"/>
          </a:xfrm>
          <a:ln/>
        </p:spPr>
        <p:txBody>
          <a:bodyPr lIns="95655" tIns="46988" rIns="95655" bIns="46988"/>
          <a:lstStyle/>
          <a:p>
            <a:endParaRPr lang="en-US"/>
          </a:p>
        </p:txBody>
      </p:sp>
      <p:sp>
        <p:nvSpPr>
          <p:cNvPr id="87043" name="Rectangle 3"/>
          <p:cNvSpPr>
            <a:spLocks noRot="1" noChangeArrowheads="1" noTextEdit="1"/>
          </p:cNvSpPr>
          <p:nvPr>
            <p:ph type="sldImg"/>
          </p:nvPr>
        </p:nvSpPr>
        <p:spPr>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299CA101-E968-4E3F-911D-0DE489C97C9C}" type="slidenum">
              <a:rPr lang="en-US"/>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1E5E1C9-737C-4F28-97F8-04E240439B7B}" type="slidenum">
              <a:rPr lang="en-US"/>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58050" y="152400"/>
            <a:ext cx="15811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14600" y="152400"/>
            <a:ext cx="45910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3C366A7-A613-4E05-91DD-CAF1E43C343B}" type="slidenum">
              <a:rPr lang="en-US"/>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0800" y="152400"/>
            <a:ext cx="6248400" cy="11890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514600" y="1600200"/>
            <a:ext cx="30861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53100" y="1600200"/>
            <a:ext cx="30861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76200" y="6537325"/>
            <a:ext cx="533400" cy="244475"/>
          </a:xfrm>
        </p:spPr>
        <p:txBody>
          <a:bodyPr/>
          <a:lstStyle>
            <a:lvl1pPr>
              <a:defRPr/>
            </a:lvl1pPr>
          </a:lstStyle>
          <a:p>
            <a:fld id="{397273CB-2881-42B2-9628-ED293A803008}"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B06F3BE-C99C-4839-8C79-73D1AB4F0F82}" type="slidenum">
              <a:rPr lang="en-US"/>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FAC461BF-433C-4C9F-B051-00D39EDC5DA0}" type="slidenum">
              <a:rPr lang="en-US"/>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14600" y="1600200"/>
            <a:ext cx="30861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753100" y="1600200"/>
            <a:ext cx="30861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8C1D2735-D3FE-480C-8D13-C0CD81EB3EF7}"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72DBF1E2-3156-498D-9FD5-30BA760D2DF6}" type="slidenum">
              <a:rPr lang="en-US"/>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5B66972D-7AB7-4CF7-84B8-671D0C124931}" type="slidenum">
              <a:rPr lang="en-US"/>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4AFD18C-1DBD-466A-9909-C7B791881D2D}" type="slidenum">
              <a:rPr lang="en-US"/>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D3E20A0-9F2E-432B-8DAE-009149B318BD}" type="slidenum">
              <a:rPr lang="en-US"/>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D4781A0-6E3B-4770-9337-85BA74B9CD6F}" type="slidenum">
              <a:rPr lang="en-US"/>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590800" y="152400"/>
            <a:ext cx="6248400" cy="11890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514600" y="1600200"/>
            <a:ext cx="6324600" cy="4449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7" name="Rectangle 13"/>
          <p:cNvSpPr>
            <a:spLocks noGrp="1" noChangeArrowheads="1"/>
          </p:cNvSpPr>
          <p:nvPr>
            <p:ph type="sldNum" sz="quarter" idx="4"/>
          </p:nvPr>
        </p:nvSpPr>
        <p:spPr bwMode="auto">
          <a:xfrm>
            <a:off x="76200" y="6537325"/>
            <a:ext cx="533400" cy="244475"/>
          </a:xfrm>
          <a:prstGeom prst="rect">
            <a:avLst/>
          </a:prstGeom>
          <a:noFill/>
          <a:ln w="9525">
            <a:noFill/>
            <a:miter lim="800000"/>
            <a:headEnd/>
            <a:tailEnd/>
          </a:ln>
          <a:effectLst/>
        </p:spPr>
        <p:txBody>
          <a:bodyPr vert="horz" wrap="square" lIns="0" tIns="0" rIns="182880" bIns="0" numCol="1" anchor="t" anchorCtr="0" compatLnSpc="1">
            <a:prstTxWarp prst="textNoShape">
              <a:avLst/>
            </a:prstTxWarp>
            <a:spAutoFit/>
          </a:bodyPr>
          <a:lstStyle>
            <a:lvl1pPr algn="r">
              <a:defRPr sz="1600" b="1" i="1"/>
            </a:lvl1pPr>
          </a:lstStyle>
          <a:p>
            <a:fld id="{4D3DB821-75B1-47A5-970C-8BAC7A002C8F}" type="slidenum">
              <a:rPr lang="en-US"/>
              <a:pPr/>
              <a:t>‹#›</a:t>
            </a:fld>
            <a:endParaRPr lang="en-US"/>
          </a:p>
        </p:txBody>
      </p:sp>
      <p:sp>
        <p:nvSpPr>
          <p:cNvPr id="1039" name="Rectangle 15"/>
          <p:cNvSpPr>
            <a:spLocks noChangeArrowheads="1"/>
          </p:cNvSpPr>
          <p:nvPr/>
        </p:nvSpPr>
        <p:spPr bwMode="auto">
          <a:xfrm>
            <a:off x="4953000" y="6629400"/>
            <a:ext cx="4191000" cy="228600"/>
          </a:xfrm>
          <a:prstGeom prst="rect">
            <a:avLst/>
          </a:prstGeom>
          <a:noFill/>
          <a:ln w="9525">
            <a:noFill/>
            <a:miter lim="800000"/>
            <a:headEnd/>
            <a:tailEnd/>
          </a:ln>
          <a:effectLst/>
        </p:spPr>
        <p:txBody>
          <a:bodyPr/>
          <a:lstStyle/>
          <a:p>
            <a:pPr algn="ctr"/>
            <a:r>
              <a:rPr lang="en-US" sz="1000"/>
              <a:t>Copyright </a:t>
            </a:r>
            <a:r>
              <a:rPr lang="en-US" sz="1000">
                <a:cs typeface="Arial" charset="0"/>
              </a:rPr>
              <a:t>© 2005 Brooks/Cole, a division of Thomson Learning, Inc.</a:t>
            </a:r>
          </a:p>
        </p:txBody>
      </p:sp>
      <p:pic>
        <p:nvPicPr>
          <p:cNvPr id="1040" name="Picture 16" descr="Chapter 2 final"/>
          <p:cNvPicPr>
            <a:picLocks noChangeAspect="1" noChangeArrowheads="1"/>
          </p:cNvPicPr>
          <p:nvPr userDrawn="1"/>
        </p:nvPicPr>
        <p:blipFill>
          <a:blip r:embed="rId14" cstate="print"/>
          <a:srcRect/>
          <a:stretch>
            <a:fillRect/>
          </a:stretch>
        </p:blipFill>
        <p:spPr bwMode="auto">
          <a:xfrm>
            <a:off x="0" y="0"/>
            <a:ext cx="1965325" cy="3038475"/>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fade/>
  </p:transition>
  <p:timing>
    <p:tnLst>
      <p:par>
        <p:cTn id="1" dur="indefinite" restart="never" nodeType="tmRoot"/>
      </p:par>
    </p:tnLst>
  </p:timing>
  <p:txStyles>
    <p:title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defRPr>
      </a:lvl2pPr>
      <a:lvl3pPr algn="ctr" rtl="0" fontAlgn="base">
        <a:spcBef>
          <a:spcPct val="0"/>
        </a:spcBef>
        <a:spcAft>
          <a:spcPct val="0"/>
        </a:spcAft>
        <a:defRPr sz="4000">
          <a:solidFill>
            <a:schemeClr val="tx2"/>
          </a:solidFill>
          <a:latin typeface="Arial" charset="0"/>
        </a:defRPr>
      </a:lvl3pPr>
      <a:lvl4pPr algn="ctr" rtl="0" fontAlgn="base">
        <a:spcBef>
          <a:spcPct val="0"/>
        </a:spcBef>
        <a:spcAft>
          <a:spcPct val="0"/>
        </a:spcAft>
        <a:defRPr sz="4000">
          <a:solidFill>
            <a:schemeClr val="tx2"/>
          </a:solidFill>
          <a:latin typeface="Arial" charset="0"/>
        </a:defRPr>
      </a:lvl4pPr>
      <a:lvl5pPr algn="ctr" rtl="0" fontAlgn="base">
        <a:spcBef>
          <a:spcPct val="0"/>
        </a:spcBef>
        <a:spcAft>
          <a:spcPct val="0"/>
        </a:spcAft>
        <a:defRPr sz="4000">
          <a:solidFill>
            <a:schemeClr val="tx2"/>
          </a:solidFill>
          <a:latin typeface="Arial" charset="0"/>
        </a:defRPr>
      </a:lvl5pPr>
      <a:lvl6pPr marL="457200" algn="ctr" rtl="0" fontAlgn="base">
        <a:spcBef>
          <a:spcPct val="0"/>
        </a:spcBef>
        <a:spcAft>
          <a:spcPct val="0"/>
        </a:spcAft>
        <a:defRPr sz="4000">
          <a:solidFill>
            <a:schemeClr val="tx2"/>
          </a:solidFill>
          <a:latin typeface="Arial" charset="0"/>
        </a:defRPr>
      </a:lvl6pPr>
      <a:lvl7pPr marL="914400" algn="ctr" rtl="0" fontAlgn="base">
        <a:spcBef>
          <a:spcPct val="0"/>
        </a:spcBef>
        <a:spcAft>
          <a:spcPct val="0"/>
        </a:spcAft>
        <a:defRPr sz="4000">
          <a:solidFill>
            <a:schemeClr val="tx2"/>
          </a:solidFill>
          <a:latin typeface="Arial" charset="0"/>
        </a:defRPr>
      </a:lvl7pPr>
      <a:lvl8pPr marL="1371600" algn="ctr" rtl="0" fontAlgn="base">
        <a:spcBef>
          <a:spcPct val="0"/>
        </a:spcBef>
        <a:spcAft>
          <a:spcPct val="0"/>
        </a:spcAft>
        <a:defRPr sz="4000">
          <a:solidFill>
            <a:schemeClr val="tx2"/>
          </a:solidFill>
          <a:latin typeface="Arial" charset="0"/>
        </a:defRPr>
      </a:lvl8pPr>
      <a:lvl9pPr marL="1828800" algn="ctr" rtl="0" fontAlgn="base">
        <a:spcBef>
          <a:spcPct val="0"/>
        </a:spcBef>
        <a:spcAft>
          <a:spcPct val="0"/>
        </a:spcAft>
        <a:defRPr sz="4000">
          <a:solidFill>
            <a:schemeClr val="tx2"/>
          </a:solidFill>
          <a:latin typeface="Arial" charset="0"/>
        </a:defRPr>
      </a:lvl9pPr>
    </p:titleStyle>
    <p:bodyStyle>
      <a:lvl1pPr algn="l" rtl="0" fontAlgn="base">
        <a:spcBef>
          <a:spcPct val="20000"/>
        </a:spcBef>
        <a:spcAft>
          <a:spcPct val="0"/>
        </a:spcAft>
        <a:defRPr sz="26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
        <a:defRPr sz="2600">
          <a:solidFill>
            <a:schemeClr val="tx1"/>
          </a:solidFill>
          <a:latin typeface="+mn-lt"/>
        </a:defRPr>
      </a:lvl2pPr>
      <a:lvl3pPr marL="1143000" indent="-228600" algn="l" rtl="0" fontAlgn="base">
        <a:spcBef>
          <a:spcPct val="20000"/>
        </a:spcBef>
        <a:spcAft>
          <a:spcPct val="0"/>
        </a:spcAft>
        <a:buFont typeface="Wingdings" pitchFamily="2" charset="2"/>
        <a:buChar char="Ø"/>
        <a:defRPr sz="2600">
          <a:solidFill>
            <a:schemeClr val="tx1"/>
          </a:solidFill>
          <a:latin typeface="+mn-lt"/>
        </a:defRPr>
      </a:lvl3pPr>
      <a:lvl4pPr marL="1600200" indent="-228600" algn="l" rtl="0" fontAlgn="base">
        <a:spcBef>
          <a:spcPct val="20000"/>
        </a:spcBef>
        <a:spcAft>
          <a:spcPct val="0"/>
        </a:spcAft>
        <a:buFont typeface="Wingdings" pitchFamily="2" charset="2"/>
        <a:buChar char="T"/>
        <a:defRPr sz="2600">
          <a:solidFill>
            <a:schemeClr val="tx1"/>
          </a:solidFill>
          <a:latin typeface="+mn-lt"/>
        </a:defRPr>
      </a:lvl4pPr>
      <a:lvl5pPr marL="2057400" indent="-228600" algn="l" rtl="0" fontAlgn="base">
        <a:spcBef>
          <a:spcPct val="20000"/>
        </a:spcBef>
        <a:spcAft>
          <a:spcPct val="0"/>
        </a:spcAft>
        <a:buChar char="»"/>
        <a:defRPr sz="2600">
          <a:solidFill>
            <a:schemeClr val="tx1"/>
          </a:solidFill>
          <a:latin typeface="+mn-lt"/>
        </a:defRPr>
      </a:lvl5pPr>
      <a:lvl6pPr marL="2514600" indent="-228600" algn="l" rtl="0" fontAlgn="base">
        <a:spcBef>
          <a:spcPct val="20000"/>
        </a:spcBef>
        <a:spcAft>
          <a:spcPct val="0"/>
        </a:spcAft>
        <a:buChar char="»"/>
        <a:defRPr sz="2600">
          <a:solidFill>
            <a:schemeClr val="tx1"/>
          </a:solidFill>
          <a:latin typeface="+mn-lt"/>
        </a:defRPr>
      </a:lvl6pPr>
      <a:lvl7pPr marL="2971800" indent="-228600" algn="l" rtl="0" fontAlgn="base">
        <a:spcBef>
          <a:spcPct val="20000"/>
        </a:spcBef>
        <a:spcAft>
          <a:spcPct val="0"/>
        </a:spcAft>
        <a:buChar char="»"/>
        <a:defRPr sz="2600">
          <a:solidFill>
            <a:schemeClr val="tx1"/>
          </a:solidFill>
          <a:latin typeface="+mn-lt"/>
        </a:defRPr>
      </a:lvl7pPr>
      <a:lvl8pPr marL="3429000" indent="-228600" algn="l" rtl="0" fontAlgn="base">
        <a:spcBef>
          <a:spcPct val="20000"/>
        </a:spcBef>
        <a:spcAft>
          <a:spcPct val="0"/>
        </a:spcAft>
        <a:buChar char="»"/>
        <a:defRPr sz="2600">
          <a:solidFill>
            <a:schemeClr val="tx1"/>
          </a:solidFill>
          <a:latin typeface="+mn-lt"/>
        </a:defRPr>
      </a:lvl8pPr>
      <a:lvl9pPr marL="3886200" indent="-228600" algn="l" rtl="0" fontAlgn="base">
        <a:spcBef>
          <a:spcPct val="20000"/>
        </a:spcBef>
        <a:spcAft>
          <a:spcPct val="0"/>
        </a:spcAft>
        <a:buChar char="»"/>
        <a:defRPr sz="2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ChangeArrowheads="1"/>
          </p:cNvSpPr>
          <p:nvPr/>
        </p:nvSpPr>
        <p:spPr bwMode="auto">
          <a:xfrm>
            <a:off x="2133600" y="1882775"/>
            <a:ext cx="6629400" cy="1470025"/>
          </a:xfrm>
          <a:prstGeom prst="rect">
            <a:avLst/>
          </a:prstGeom>
          <a:noFill/>
          <a:ln w="9525">
            <a:noFill/>
            <a:miter lim="800000"/>
            <a:headEnd/>
            <a:tailEnd/>
          </a:ln>
          <a:effectLst/>
        </p:spPr>
        <p:txBody>
          <a:bodyPr anchor="ctr"/>
          <a:lstStyle/>
          <a:p>
            <a:pPr algn="ctr"/>
            <a:r>
              <a:rPr lang="en-US" sz="4800">
                <a:solidFill>
                  <a:schemeClr val="tx2"/>
                </a:solidFill>
              </a:rPr>
              <a:t>Chapter 2</a:t>
            </a:r>
          </a:p>
        </p:txBody>
      </p:sp>
      <p:sp>
        <p:nvSpPr>
          <p:cNvPr id="2055" name="Rectangle 7"/>
          <p:cNvSpPr>
            <a:spLocks noGrp="1" noChangeArrowheads="1"/>
          </p:cNvSpPr>
          <p:nvPr>
            <p:ph type="subTitle" idx="1"/>
          </p:nvPr>
        </p:nvSpPr>
        <p:spPr>
          <a:xfrm>
            <a:off x="2133600" y="3429000"/>
            <a:ext cx="6553200" cy="1752600"/>
          </a:xfrm>
          <a:noFill/>
          <a:ln/>
        </p:spPr>
        <p:txBody>
          <a:bodyPr/>
          <a:lstStyle/>
          <a:p>
            <a:r>
              <a:rPr lang="en-US" sz="3600"/>
              <a:t>The Data Analysis Process</a:t>
            </a:r>
            <a:br>
              <a:rPr lang="en-US" sz="3600"/>
            </a:br>
            <a:r>
              <a:rPr lang="en-US" sz="3600"/>
              <a:t>and</a:t>
            </a:r>
            <a:br>
              <a:rPr lang="en-US" sz="3600"/>
            </a:br>
            <a:r>
              <a:rPr lang="en-US" sz="3600"/>
              <a:t>Collecting Data Sensibly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055">
                                            <p:txEl>
                                              <p:pRg st="0" end="0"/>
                                            </p:txEl>
                                          </p:spTgt>
                                        </p:tgtEl>
                                        <p:attrNameLst>
                                          <p:attrName>style.visibility</p:attrName>
                                        </p:attrNameLst>
                                      </p:cBhvr>
                                      <p:to>
                                        <p:strVal val="visible"/>
                                      </p:to>
                                    </p:set>
                                    <p:animEffect transition="in" filter="fade">
                                      <p:cBhvr>
                                        <p:cTn id="7" dur="2000"/>
                                        <p:tgtEl>
                                          <p:spTgt spid="20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1"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body" idx="1"/>
          </p:nvPr>
        </p:nvSpPr>
        <p:spPr>
          <a:noFill/>
          <a:ln/>
        </p:spPr>
        <p:txBody>
          <a:bodyPr lIns="90488" tIns="44450" rIns="90488" bIns="44450"/>
          <a:lstStyle/>
          <a:p>
            <a:pPr indent="1588">
              <a:tabLst>
                <a:tab pos="2514600" algn="l"/>
                <a:tab pos="4008438" algn="l"/>
                <a:tab pos="6059488" algn="l"/>
              </a:tabLst>
            </a:pPr>
            <a:r>
              <a:rPr lang="en-US"/>
              <a:t>Bias is introduced by the way in which a sample is selected so that increasing the size of the sample does nothing to reduce the bias</a:t>
            </a:r>
          </a:p>
        </p:txBody>
      </p:sp>
      <p:sp>
        <p:nvSpPr>
          <p:cNvPr id="88067" name="Rectangle 3"/>
          <p:cNvSpPr>
            <a:spLocks noGrp="1" noChangeArrowheads="1"/>
          </p:cNvSpPr>
          <p:nvPr>
            <p:ph type="title"/>
          </p:nvPr>
        </p:nvSpPr>
        <p:spPr/>
        <p:txBody>
          <a:bodyPr/>
          <a:lstStyle/>
          <a:p>
            <a:r>
              <a:rPr lang="en-US"/>
              <a:t>Important Note on Bias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8066">
                                            <p:txEl>
                                              <p:pRg st="0" end="0"/>
                                            </p:txEl>
                                          </p:spTgt>
                                        </p:tgtEl>
                                        <p:attrNameLst>
                                          <p:attrName>style.visibility</p:attrName>
                                        </p:attrNameLst>
                                      </p:cBhvr>
                                      <p:to>
                                        <p:strVal val="visible"/>
                                      </p:to>
                                    </p:set>
                                    <p:animEffect transition="in" filter="fade">
                                      <p:cBhvr>
                                        <p:cTn id="7" dur="2000"/>
                                        <p:tgtEl>
                                          <p:spTgt spid="880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1173163" y="304800"/>
            <a:ext cx="7772400" cy="1143000"/>
          </a:xfrm>
        </p:spPr>
        <p:txBody>
          <a:bodyPr/>
          <a:lstStyle/>
          <a:p>
            <a:r>
              <a:rPr lang="en-US"/>
              <a:t>Sampling Methods</a:t>
            </a:r>
          </a:p>
        </p:txBody>
      </p:sp>
      <p:sp>
        <p:nvSpPr>
          <p:cNvPr id="90115" name="Rectangle 3"/>
          <p:cNvSpPr>
            <a:spLocks noGrp="1" noChangeArrowheads="1"/>
          </p:cNvSpPr>
          <p:nvPr>
            <p:ph type="body" idx="1"/>
          </p:nvPr>
        </p:nvSpPr>
        <p:spPr>
          <a:xfrm>
            <a:off x="2438400" y="1371600"/>
            <a:ext cx="6477000" cy="5181600"/>
          </a:xfrm>
        </p:spPr>
        <p:txBody>
          <a:bodyPr/>
          <a:lstStyle/>
          <a:p>
            <a:pPr>
              <a:lnSpc>
                <a:spcPct val="90000"/>
              </a:lnSpc>
              <a:buFont typeface="Wingdings" pitchFamily="2" charset="2"/>
              <a:buNone/>
            </a:pPr>
            <a:r>
              <a:rPr lang="en-US" sz="2200"/>
              <a:t>A </a:t>
            </a:r>
            <a:r>
              <a:rPr lang="en-US" sz="2200" b="1"/>
              <a:t>Simple Random Sample of size n</a:t>
            </a:r>
            <a:r>
              <a:rPr lang="en-US" sz="2200"/>
              <a:t> is a sample that is selected in a way that ensures that every different possible sample of the desired size has the same chance of being selected.</a:t>
            </a:r>
          </a:p>
          <a:p>
            <a:pPr>
              <a:lnSpc>
                <a:spcPct val="90000"/>
              </a:lnSpc>
              <a:spcBef>
                <a:spcPct val="70000"/>
              </a:spcBef>
              <a:buFont typeface="Wingdings" pitchFamily="2" charset="2"/>
              <a:buNone/>
            </a:pPr>
            <a:r>
              <a:rPr lang="en-US" sz="2200"/>
              <a:t>A common method of selecting a random sample is to first create a list, called a </a:t>
            </a:r>
            <a:r>
              <a:rPr lang="en-US" sz="2200" b="1"/>
              <a:t>sampling frame</a:t>
            </a:r>
            <a:r>
              <a:rPr lang="en-US" sz="2200"/>
              <a:t> of the individuals in the population. Each item on the list can then be identified by a number, and a table random digits or a random number generator can be used to select the sample.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animEffect transition="in" filter="fade">
                                      <p:cBhvr>
                                        <p:cTn id="7" dur="2000"/>
                                        <p:tgtEl>
                                          <p:spTgt spid="90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1" end="1"/>
                                            </p:txEl>
                                          </p:spTgt>
                                        </p:tgtEl>
                                        <p:attrNameLst>
                                          <p:attrName>style.visibility</p:attrName>
                                        </p:attrNameLst>
                                      </p:cBhvr>
                                      <p:to>
                                        <p:strVal val="visible"/>
                                      </p:to>
                                    </p:set>
                                    <p:animEffect transition="in" filter="fade">
                                      <p:cBhvr>
                                        <p:cTn id="12" dur="2000"/>
                                        <p:tgtEl>
                                          <p:spTgt spid="901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Sampling Methods</a:t>
            </a:r>
          </a:p>
        </p:txBody>
      </p:sp>
      <p:sp>
        <p:nvSpPr>
          <p:cNvPr id="91139" name="Rectangle 3"/>
          <p:cNvSpPr>
            <a:spLocks noGrp="1" noChangeArrowheads="1"/>
          </p:cNvSpPr>
          <p:nvPr>
            <p:ph type="body" sz="half" idx="1"/>
          </p:nvPr>
        </p:nvSpPr>
        <p:spPr>
          <a:xfrm>
            <a:off x="2514600" y="1600200"/>
            <a:ext cx="6324600" cy="1676400"/>
          </a:xfrm>
        </p:spPr>
        <p:txBody>
          <a:bodyPr/>
          <a:lstStyle/>
          <a:p>
            <a:r>
              <a:rPr lang="en-US" b="1"/>
              <a:t>Sampling with replacement </a:t>
            </a:r>
            <a:r>
              <a:rPr lang="en-US"/>
              <a:t>means that after each successive item is selected for the sample, the item is “replaced” back into the population and may therefore be selected again.</a:t>
            </a:r>
          </a:p>
        </p:txBody>
      </p:sp>
      <p:sp>
        <p:nvSpPr>
          <p:cNvPr id="91140" name="Rectangle 4"/>
          <p:cNvSpPr>
            <a:spLocks noChangeArrowheads="1"/>
          </p:cNvSpPr>
          <p:nvPr/>
        </p:nvSpPr>
        <p:spPr bwMode="auto">
          <a:xfrm>
            <a:off x="2514600" y="4191000"/>
            <a:ext cx="6324600" cy="2438400"/>
          </a:xfrm>
          <a:prstGeom prst="rect">
            <a:avLst/>
          </a:prstGeom>
          <a:noFill/>
          <a:ln w="9525">
            <a:noFill/>
            <a:miter lim="800000"/>
            <a:headEnd/>
            <a:tailEnd/>
          </a:ln>
        </p:spPr>
        <p:txBody>
          <a:bodyPr/>
          <a:lstStyle/>
          <a:p>
            <a:pPr>
              <a:spcBef>
                <a:spcPct val="20000"/>
              </a:spcBef>
              <a:buClr>
                <a:schemeClr val="accent1"/>
              </a:buClr>
              <a:buSzPct val="80000"/>
              <a:buFont typeface="Wingdings" pitchFamily="2" charset="2"/>
              <a:buNone/>
            </a:pPr>
            <a:r>
              <a:rPr lang="en-US" sz="2600"/>
              <a:t>Example: Choose a sample of 5 digits by spinning a spinner and choosing the number where the pointer is directed.</a:t>
            </a:r>
          </a:p>
        </p:txBody>
      </p:sp>
      <p:pic>
        <p:nvPicPr>
          <p:cNvPr id="91142" name="Picture 6" descr="Spinner"/>
          <p:cNvPicPr>
            <a:picLocks noChangeAspect="1" noChangeArrowheads="1" noCrop="1"/>
          </p:cNvPicPr>
          <p:nvPr>
            <p:ph sz="half" idx="2"/>
          </p:nvPr>
        </p:nvPicPr>
        <p:blipFill>
          <a:blip r:embed="rId3" cstate="print"/>
          <a:srcRect/>
          <a:stretch>
            <a:fillRect/>
          </a:stretch>
        </p:blipFill>
        <p:spPr>
          <a:xfrm>
            <a:off x="247650" y="4038600"/>
            <a:ext cx="2266950" cy="2322513"/>
          </a:xfrm>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Effect transition="in" filter="fade">
                                      <p:cBhvr>
                                        <p:cTn id="7" dur="2000"/>
                                        <p:tgtEl>
                                          <p:spTgt spid="91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1140"/>
                                        </p:tgtEl>
                                        <p:attrNameLst>
                                          <p:attrName>style.visibility</p:attrName>
                                        </p:attrNameLst>
                                      </p:cBhvr>
                                      <p:to>
                                        <p:strVal val="visible"/>
                                      </p:to>
                                    </p:set>
                                    <p:animEffect transition="in" filter="fade">
                                      <p:cBhvr>
                                        <p:cTn id="12" dur="2000"/>
                                        <p:tgtEl>
                                          <p:spTgt spid="91140"/>
                                        </p:tgtEl>
                                      </p:cBhvr>
                                    </p:animEffect>
                                  </p:childTnLst>
                                </p:cTn>
                              </p:par>
                              <p:par>
                                <p:cTn id="13" presetID="10" presetClass="entr" presetSubtype="0" fill="hold" nodeType="withEffect">
                                  <p:stCondLst>
                                    <p:cond delay="0"/>
                                  </p:stCondLst>
                                  <p:childTnLst>
                                    <p:set>
                                      <p:cBhvr>
                                        <p:cTn id="14" dur="1" fill="hold">
                                          <p:stCondLst>
                                            <p:cond delay="0"/>
                                          </p:stCondLst>
                                        </p:cTn>
                                        <p:tgtEl>
                                          <p:spTgt spid="91142"/>
                                        </p:tgtEl>
                                        <p:attrNameLst>
                                          <p:attrName>style.visibility</p:attrName>
                                        </p:attrNameLst>
                                      </p:cBhvr>
                                      <p:to>
                                        <p:strVal val="visible"/>
                                      </p:to>
                                    </p:set>
                                    <p:animEffect transition="in" filter="fade">
                                      <p:cBhvr>
                                        <p:cTn id="15" dur="2000"/>
                                        <p:tgtEl>
                                          <p:spTgt spid="91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P spid="9114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a:t>Sampling Methods</a:t>
            </a:r>
          </a:p>
        </p:txBody>
      </p:sp>
      <p:sp>
        <p:nvSpPr>
          <p:cNvPr id="92163" name="Rectangle 3"/>
          <p:cNvSpPr>
            <a:spLocks noGrp="1" noChangeArrowheads="1"/>
          </p:cNvSpPr>
          <p:nvPr>
            <p:ph type="body" idx="1"/>
          </p:nvPr>
        </p:nvSpPr>
        <p:spPr>
          <a:xfrm>
            <a:off x="2286000" y="1600200"/>
            <a:ext cx="6629400" cy="4114800"/>
          </a:xfrm>
        </p:spPr>
        <p:txBody>
          <a:bodyPr/>
          <a:lstStyle/>
          <a:p>
            <a:pPr>
              <a:lnSpc>
                <a:spcPct val="90000"/>
              </a:lnSpc>
            </a:pPr>
            <a:r>
              <a:rPr lang="en-US" b="1"/>
              <a:t>Sampling without replacement</a:t>
            </a:r>
            <a:r>
              <a:rPr lang="en-US"/>
              <a:t> means that after an item is selected for the sample it is removed from the population and therefore cannot be selected again.</a:t>
            </a:r>
          </a:p>
          <a:p>
            <a:pPr>
              <a:lnSpc>
                <a:spcPct val="90000"/>
              </a:lnSpc>
              <a:spcBef>
                <a:spcPct val="70000"/>
              </a:spcBef>
            </a:pPr>
            <a:r>
              <a:rPr lang="en-US"/>
              <a:t>Example: A hand of “five card stud” poker is dealt from an ordinary deck of playing cards. Typically, once a card is dealt it is not possible for that card to appear again until the deck is reshuffled and dealt again.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Effect transition="in" filter="fade">
                                      <p:cBhvr>
                                        <p:cTn id="7" dur="2000"/>
                                        <p:tgtEl>
                                          <p:spTgt spid="921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63">
                                            <p:txEl>
                                              <p:pRg st="1" end="1"/>
                                            </p:txEl>
                                          </p:spTgt>
                                        </p:tgtEl>
                                        <p:attrNameLst>
                                          <p:attrName>style.visibility</p:attrName>
                                        </p:attrNameLst>
                                      </p:cBhvr>
                                      <p:to>
                                        <p:strVal val="visible"/>
                                      </p:to>
                                    </p:set>
                                    <p:animEffect transition="in" filter="fade">
                                      <p:cBhvr>
                                        <p:cTn id="12" dur="2000"/>
                                        <p:tgtEl>
                                          <p:spTgt spid="921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a:t>Sampling Methods</a:t>
            </a:r>
          </a:p>
        </p:txBody>
      </p:sp>
      <p:sp>
        <p:nvSpPr>
          <p:cNvPr id="93187" name="Rectangle 3"/>
          <p:cNvSpPr>
            <a:spLocks noGrp="1" noChangeArrowheads="1"/>
          </p:cNvSpPr>
          <p:nvPr>
            <p:ph type="body" idx="1"/>
          </p:nvPr>
        </p:nvSpPr>
        <p:spPr>
          <a:xfrm>
            <a:off x="2743200" y="1600200"/>
            <a:ext cx="6172200" cy="4114800"/>
          </a:xfrm>
        </p:spPr>
        <p:txBody>
          <a:bodyPr/>
          <a:lstStyle/>
          <a:p>
            <a:pPr>
              <a:lnSpc>
                <a:spcPct val="90000"/>
              </a:lnSpc>
              <a:spcBef>
                <a:spcPct val="70000"/>
              </a:spcBef>
            </a:pPr>
            <a:r>
              <a:rPr lang="en-US"/>
              <a:t>A entire population is divided into subpopulations called </a:t>
            </a:r>
            <a:r>
              <a:rPr lang="en-US" b="1"/>
              <a:t>strata</a:t>
            </a:r>
            <a:r>
              <a:rPr lang="en-US"/>
              <a:t>. </a:t>
            </a:r>
          </a:p>
          <a:p>
            <a:pPr>
              <a:lnSpc>
                <a:spcPct val="90000"/>
              </a:lnSpc>
              <a:spcBef>
                <a:spcPct val="70000"/>
              </a:spcBef>
            </a:pPr>
            <a:r>
              <a:rPr lang="en-US" b="1"/>
              <a:t>Stratified sampling</a:t>
            </a:r>
            <a:r>
              <a:rPr lang="en-US"/>
              <a:t> entails selecting a separate simple random sample from each of the strata.</a:t>
            </a:r>
          </a:p>
          <a:p>
            <a:pPr>
              <a:lnSpc>
                <a:spcPct val="90000"/>
              </a:lnSpc>
              <a:spcBef>
                <a:spcPct val="70000"/>
              </a:spcBef>
            </a:pPr>
            <a:r>
              <a:rPr lang="en-US"/>
              <a:t>Example: Teachers in a large urban school district are given tenure by subject. The sample is taken by choosing  random samples from each of the tenure areas.</a:t>
            </a:r>
            <a:endParaRPr lang="en-US" b="1"/>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Effect transition="in" filter="fade">
                                      <p:cBhvr>
                                        <p:cTn id="7" dur="2000"/>
                                        <p:tgtEl>
                                          <p:spTgt spid="93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3187">
                                            <p:txEl>
                                              <p:pRg st="1" end="1"/>
                                            </p:txEl>
                                          </p:spTgt>
                                        </p:tgtEl>
                                        <p:attrNameLst>
                                          <p:attrName>style.visibility</p:attrName>
                                        </p:attrNameLst>
                                      </p:cBhvr>
                                      <p:to>
                                        <p:strVal val="visible"/>
                                      </p:to>
                                    </p:set>
                                    <p:animEffect transition="in" filter="fade">
                                      <p:cBhvr>
                                        <p:cTn id="12" dur="2000"/>
                                        <p:tgtEl>
                                          <p:spTgt spid="931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3187">
                                            <p:txEl>
                                              <p:pRg st="2" end="2"/>
                                            </p:txEl>
                                          </p:spTgt>
                                        </p:tgtEl>
                                        <p:attrNameLst>
                                          <p:attrName>style.visibility</p:attrName>
                                        </p:attrNameLst>
                                      </p:cBhvr>
                                      <p:to>
                                        <p:strVal val="visible"/>
                                      </p:to>
                                    </p:set>
                                    <p:animEffect transition="in" filter="fade">
                                      <p:cBhvr>
                                        <p:cTn id="17" dur="2000"/>
                                        <p:tgtEl>
                                          <p:spTgt spid="931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2590800" y="152400"/>
            <a:ext cx="6248400" cy="762000"/>
          </a:xfrm>
        </p:spPr>
        <p:txBody>
          <a:bodyPr/>
          <a:lstStyle/>
          <a:p>
            <a:r>
              <a:rPr lang="en-US"/>
              <a:t>Sampling Methods</a:t>
            </a:r>
          </a:p>
        </p:txBody>
      </p:sp>
      <p:sp>
        <p:nvSpPr>
          <p:cNvPr id="100355" name="Rectangle 3"/>
          <p:cNvSpPr>
            <a:spLocks noGrp="1" noChangeArrowheads="1"/>
          </p:cNvSpPr>
          <p:nvPr>
            <p:ph type="body" idx="1"/>
          </p:nvPr>
        </p:nvSpPr>
        <p:spPr>
          <a:xfrm>
            <a:off x="2286000" y="990600"/>
            <a:ext cx="6629400" cy="4572000"/>
          </a:xfrm>
        </p:spPr>
        <p:txBody>
          <a:bodyPr/>
          <a:lstStyle/>
          <a:p>
            <a:pPr>
              <a:lnSpc>
                <a:spcPct val="90000"/>
              </a:lnSpc>
              <a:spcBef>
                <a:spcPct val="70000"/>
              </a:spcBef>
            </a:pPr>
            <a:r>
              <a:rPr lang="en-US"/>
              <a:t>A entire population is divided into non-overlapping subgroups called </a:t>
            </a:r>
            <a:r>
              <a:rPr lang="en-US" b="1"/>
              <a:t>clusters</a:t>
            </a:r>
            <a:r>
              <a:rPr lang="en-US"/>
              <a:t>. </a:t>
            </a:r>
          </a:p>
          <a:p>
            <a:pPr>
              <a:lnSpc>
                <a:spcPct val="90000"/>
              </a:lnSpc>
              <a:spcBef>
                <a:spcPct val="70000"/>
              </a:spcBef>
            </a:pPr>
            <a:r>
              <a:rPr lang="en-US" b="1"/>
              <a:t>Cluster sampling</a:t>
            </a:r>
            <a:r>
              <a:rPr lang="en-US"/>
              <a:t> entails selecting clusters at random and all individuals in the selected clusters are included in the sample. </a:t>
            </a:r>
          </a:p>
          <a:p>
            <a:pPr>
              <a:lnSpc>
                <a:spcPct val="90000"/>
              </a:lnSpc>
              <a:spcBef>
                <a:spcPct val="70000"/>
              </a:spcBef>
            </a:pPr>
            <a:r>
              <a:rPr lang="en-US"/>
              <a:t>Example: In a large university, a professor wanting to find out about student attitudes randomly selects a number of classes to survey and he includes all the students in those classes.</a:t>
            </a:r>
          </a:p>
          <a:p>
            <a:pPr>
              <a:lnSpc>
                <a:spcPct val="90000"/>
              </a:lnSpc>
              <a:spcBef>
                <a:spcPct val="70000"/>
              </a:spcBef>
            </a:pPr>
            <a:r>
              <a:rPr lang="en-US" sz="1800">
                <a:solidFill>
                  <a:srgbClr val="CC3300"/>
                </a:solidFill>
              </a:rPr>
              <a:t>Note: The ideal situation occurs when it is reasonable to assume that each cluster reflects the generally population. If that is not the case or when clusters are small, a large number of clusters must be selected to get a sample that reflects the population.</a:t>
            </a:r>
            <a:endParaRPr lang="en-US" sz="1800" b="1">
              <a:solidFill>
                <a:srgbClr val="CC33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fade">
                                      <p:cBhvr>
                                        <p:cTn id="7" dur="2000"/>
                                        <p:tgtEl>
                                          <p:spTgt spid="1003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0355">
                                            <p:txEl>
                                              <p:pRg st="1" end="1"/>
                                            </p:txEl>
                                          </p:spTgt>
                                        </p:tgtEl>
                                        <p:attrNameLst>
                                          <p:attrName>style.visibility</p:attrName>
                                        </p:attrNameLst>
                                      </p:cBhvr>
                                      <p:to>
                                        <p:strVal val="visible"/>
                                      </p:to>
                                    </p:set>
                                    <p:animEffect transition="in" filter="fade">
                                      <p:cBhvr>
                                        <p:cTn id="12" dur="2000"/>
                                        <p:tgtEl>
                                          <p:spTgt spid="1003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0355">
                                            <p:txEl>
                                              <p:pRg st="2" end="2"/>
                                            </p:txEl>
                                          </p:spTgt>
                                        </p:tgtEl>
                                        <p:attrNameLst>
                                          <p:attrName>style.visibility</p:attrName>
                                        </p:attrNameLst>
                                      </p:cBhvr>
                                      <p:to>
                                        <p:strVal val="visible"/>
                                      </p:to>
                                    </p:set>
                                    <p:animEffect transition="in" filter="fade">
                                      <p:cBhvr>
                                        <p:cTn id="17" dur="2000"/>
                                        <p:tgtEl>
                                          <p:spTgt spid="1003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0355">
                                            <p:txEl>
                                              <p:pRg st="3" end="3"/>
                                            </p:txEl>
                                          </p:spTgt>
                                        </p:tgtEl>
                                        <p:attrNameLst>
                                          <p:attrName>style.visibility</p:attrName>
                                        </p:attrNameLst>
                                      </p:cBhvr>
                                      <p:to>
                                        <p:strVal val="visible"/>
                                      </p:to>
                                    </p:set>
                                    <p:animEffect transition="in" filter="fade">
                                      <p:cBhvr>
                                        <p:cTn id="22" dur="2000"/>
                                        <p:tgtEl>
                                          <p:spTgt spid="1003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590800" y="-76200"/>
            <a:ext cx="6248400" cy="1189038"/>
          </a:xfrm>
        </p:spPr>
        <p:txBody>
          <a:bodyPr/>
          <a:lstStyle/>
          <a:p>
            <a:r>
              <a:rPr lang="en-US"/>
              <a:t>Sampling Methods</a:t>
            </a:r>
          </a:p>
        </p:txBody>
      </p:sp>
      <p:sp>
        <p:nvSpPr>
          <p:cNvPr id="101379" name="Rectangle 3"/>
          <p:cNvSpPr>
            <a:spLocks noGrp="1" noChangeArrowheads="1"/>
          </p:cNvSpPr>
          <p:nvPr>
            <p:ph type="body" idx="1"/>
          </p:nvPr>
        </p:nvSpPr>
        <p:spPr>
          <a:xfrm>
            <a:off x="2286000" y="990600"/>
            <a:ext cx="6629400" cy="4114800"/>
          </a:xfrm>
        </p:spPr>
        <p:txBody>
          <a:bodyPr/>
          <a:lstStyle/>
          <a:p>
            <a:pPr>
              <a:lnSpc>
                <a:spcPct val="90000"/>
              </a:lnSpc>
              <a:spcBef>
                <a:spcPct val="70000"/>
              </a:spcBef>
            </a:pPr>
            <a:r>
              <a:rPr lang="en-US" sz="2400" b="1"/>
              <a:t>Systematic sampling</a:t>
            </a:r>
            <a:r>
              <a:rPr lang="en-US" sz="2400"/>
              <a:t> is a procedure that can be employed when it is possible to view the population of interest as consisting of a list or some other sequential arrangement. A value k is specified (a number such as 25, 100, 2500…). The one of the first k individuals is selected at random, and then ever k</a:t>
            </a:r>
            <a:r>
              <a:rPr lang="en-US" sz="2400" baseline="30000"/>
              <a:t>th</a:t>
            </a:r>
            <a:r>
              <a:rPr lang="en-US" sz="2400"/>
              <a:t> individual in the sequence is selected to be included in the sample.</a:t>
            </a:r>
          </a:p>
          <a:p>
            <a:pPr>
              <a:lnSpc>
                <a:spcPct val="90000"/>
              </a:lnSpc>
              <a:spcBef>
                <a:spcPct val="70000"/>
              </a:spcBef>
            </a:pPr>
            <a:r>
              <a:rPr lang="en-US" sz="2400"/>
              <a:t>Example: In a large university, a professor wanting to select a sample of students to determine the student’s age, might take the student directory (an alphabetical list) and randomly choose one of the first 100 students) and then take every 100</a:t>
            </a:r>
            <a:r>
              <a:rPr lang="en-US" sz="2400" baseline="30000"/>
              <a:t>th</a:t>
            </a:r>
            <a:r>
              <a:rPr lang="en-US" sz="2400"/>
              <a:t> student from that point on.</a:t>
            </a:r>
            <a:endParaRPr lang="en-US" sz="2400" b="1">
              <a:solidFill>
                <a:srgbClr val="CC33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fade">
                                      <p:cBhvr>
                                        <p:cTn id="7" dur="2000"/>
                                        <p:tgtEl>
                                          <p:spTgt spid="101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1379">
                                            <p:txEl>
                                              <p:pRg st="1" end="1"/>
                                            </p:txEl>
                                          </p:spTgt>
                                        </p:tgtEl>
                                        <p:attrNameLst>
                                          <p:attrName>style.visibility</p:attrName>
                                        </p:attrNameLst>
                                      </p:cBhvr>
                                      <p:to>
                                        <p:strVal val="visible"/>
                                      </p:to>
                                    </p:set>
                                    <p:animEffect transition="in" filter="fade">
                                      <p:cBhvr>
                                        <p:cTn id="12" dur="2000"/>
                                        <p:tgtEl>
                                          <p:spTgt spid="1013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a:t>Sampling Methods</a:t>
            </a:r>
          </a:p>
        </p:txBody>
      </p:sp>
      <p:sp>
        <p:nvSpPr>
          <p:cNvPr id="102403" name="Rectangle 3"/>
          <p:cNvSpPr>
            <a:spLocks noGrp="1" noChangeArrowheads="1"/>
          </p:cNvSpPr>
          <p:nvPr>
            <p:ph type="body" idx="1"/>
          </p:nvPr>
        </p:nvSpPr>
        <p:spPr>
          <a:xfrm>
            <a:off x="2743200" y="1219200"/>
            <a:ext cx="6172200" cy="4114800"/>
          </a:xfrm>
        </p:spPr>
        <p:txBody>
          <a:bodyPr/>
          <a:lstStyle/>
          <a:p>
            <a:pPr>
              <a:lnSpc>
                <a:spcPct val="90000"/>
              </a:lnSpc>
              <a:spcBef>
                <a:spcPct val="70000"/>
              </a:spcBef>
            </a:pPr>
            <a:r>
              <a:rPr lang="en-US" b="1"/>
              <a:t>Convenience sampling</a:t>
            </a:r>
            <a:r>
              <a:rPr lang="en-US"/>
              <a:t> is using and easily available or convenient group to form a sample.</a:t>
            </a:r>
          </a:p>
          <a:p>
            <a:pPr>
              <a:lnSpc>
                <a:spcPct val="90000"/>
              </a:lnSpc>
              <a:spcBef>
                <a:spcPct val="70000"/>
              </a:spcBef>
            </a:pPr>
            <a:r>
              <a:rPr lang="en-US"/>
              <a:t>Example: A “voluntary response sample” is often taken by television news programs. Viewers are encouraged to go to a website and “vote” yes or no on some issue. The commentator then would announce the results of the survey.</a:t>
            </a:r>
          </a:p>
          <a:p>
            <a:pPr>
              <a:lnSpc>
                <a:spcPct val="90000"/>
              </a:lnSpc>
              <a:spcBef>
                <a:spcPct val="70000"/>
              </a:spcBef>
            </a:pPr>
            <a:r>
              <a:rPr lang="en-US"/>
              <a:t>It is highly unlikely that the responses would be accurately representative of the opinion of the public at large.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Effect transition="in" filter="fade">
                                      <p:cBhvr>
                                        <p:cTn id="7" dur="2000"/>
                                        <p:tgtEl>
                                          <p:spTgt spid="1024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03">
                                            <p:txEl>
                                              <p:pRg st="1" end="1"/>
                                            </p:txEl>
                                          </p:spTgt>
                                        </p:tgtEl>
                                        <p:attrNameLst>
                                          <p:attrName>style.visibility</p:attrName>
                                        </p:attrNameLst>
                                      </p:cBhvr>
                                      <p:to>
                                        <p:strVal val="visible"/>
                                      </p:to>
                                    </p:set>
                                    <p:animEffect transition="in" filter="fade">
                                      <p:cBhvr>
                                        <p:cTn id="12" dur="2000"/>
                                        <p:tgtEl>
                                          <p:spTgt spid="1024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403">
                                            <p:txEl>
                                              <p:pRg st="2" end="2"/>
                                            </p:txEl>
                                          </p:spTgt>
                                        </p:tgtEl>
                                        <p:attrNameLst>
                                          <p:attrName>style.visibility</p:attrName>
                                        </p:attrNameLst>
                                      </p:cBhvr>
                                      <p:to>
                                        <p:strVal val="visible"/>
                                      </p:to>
                                    </p:set>
                                    <p:animEffect transition="in" filter="fade">
                                      <p:cBhvr>
                                        <p:cTn id="17" dur="2000"/>
                                        <p:tgtEl>
                                          <p:spTgt spid="1024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body" idx="1"/>
          </p:nvPr>
        </p:nvSpPr>
        <p:spPr>
          <a:xfrm>
            <a:off x="2743200" y="1905000"/>
            <a:ext cx="6096000" cy="4572000"/>
          </a:xfrm>
          <a:noFill/>
          <a:ln/>
        </p:spPr>
        <p:txBody>
          <a:bodyPr lIns="90488" tIns="44450" rIns="90488" bIns="44450"/>
          <a:lstStyle/>
          <a:p>
            <a:pPr>
              <a:tabLst>
                <a:tab pos="2808288" algn="l"/>
                <a:tab pos="4910138" algn="l"/>
              </a:tabLst>
            </a:pPr>
            <a:r>
              <a:rPr lang="en-US"/>
              <a:t>A </a:t>
            </a:r>
            <a:r>
              <a:rPr lang="en-US" b="1"/>
              <a:t>confounding variable</a:t>
            </a:r>
            <a:r>
              <a:rPr lang="en-US"/>
              <a:t> is one that is related both the group membership and to the response variable of interest in the research study. It is generally an explanatory variable of importance that is not included in the study. A carefully designed experiment can do a lot to control confounding variables.</a:t>
            </a:r>
          </a:p>
          <a:p>
            <a:pPr lvl="1">
              <a:tabLst>
                <a:tab pos="2808288" algn="l"/>
                <a:tab pos="4910138" algn="l"/>
              </a:tabLst>
            </a:pPr>
            <a:endParaRPr lang="en-US"/>
          </a:p>
        </p:txBody>
      </p:sp>
      <p:sp>
        <p:nvSpPr>
          <p:cNvPr id="109571" name="Rectangle 3"/>
          <p:cNvSpPr>
            <a:spLocks noGrp="1" noChangeArrowheads="1"/>
          </p:cNvSpPr>
          <p:nvPr>
            <p:ph type="title"/>
          </p:nvPr>
        </p:nvSpPr>
        <p:spPr>
          <a:xfrm>
            <a:off x="838200" y="457200"/>
            <a:ext cx="8305800" cy="1143000"/>
          </a:xfrm>
        </p:spPr>
        <p:txBody>
          <a:bodyPr/>
          <a:lstStyle/>
          <a:p>
            <a:r>
              <a:rPr lang="en-US"/>
              <a:t>Collection of Data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9570">
                                            <p:txEl>
                                              <p:pRg st="0" end="0"/>
                                            </p:txEl>
                                          </p:spTgt>
                                        </p:tgtEl>
                                        <p:attrNameLst>
                                          <p:attrName>style.visibility</p:attrName>
                                        </p:attrNameLst>
                                      </p:cBhvr>
                                      <p:to>
                                        <p:strVal val="visible"/>
                                      </p:to>
                                    </p:set>
                                    <p:animEffect transition="in" filter="fade">
                                      <p:cBhvr>
                                        <p:cTn id="7" dur="2000"/>
                                        <p:tgtEl>
                                          <p:spTgt spid="1095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Rectangle 2"/>
          <p:cNvSpPr>
            <a:spLocks noGrp="1" noChangeArrowheads="1"/>
          </p:cNvSpPr>
          <p:nvPr>
            <p:ph type="body" idx="1"/>
          </p:nvPr>
        </p:nvSpPr>
        <p:spPr>
          <a:xfrm>
            <a:off x="2514600" y="1600200"/>
            <a:ext cx="6324600" cy="4964113"/>
          </a:xfrm>
          <a:noFill/>
          <a:ln/>
        </p:spPr>
        <p:txBody>
          <a:bodyPr lIns="90488" tIns="44450" rIns="90488" bIns="44450"/>
          <a:lstStyle/>
          <a:p>
            <a:pPr>
              <a:tabLst>
                <a:tab pos="2808288" algn="l"/>
                <a:tab pos="4910138" algn="l"/>
              </a:tabLst>
            </a:pPr>
            <a:r>
              <a:rPr lang="en-US"/>
              <a:t>A study is an</a:t>
            </a:r>
            <a:r>
              <a:rPr lang="en-US" b="1"/>
              <a:t> Observational Study</a:t>
            </a:r>
            <a:r>
              <a:rPr lang="en-US"/>
              <a:t> if the values of the variable(s) of a sample from one or more populations is observed.</a:t>
            </a:r>
          </a:p>
          <a:p>
            <a:pPr>
              <a:spcBef>
                <a:spcPct val="70000"/>
              </a:spcBef>
              <a:tabLst>
                <a:tab pos="2808288" algn="l"/>
                <a:tab pos="4910138" algn="l"/>
              </a:tabLst>
            </a:pPr>
            <a:r>
              <a:rPr lang="en-US"/>
              <a:t>Observational studies are usually used to draw conclusions about the population or about differences between two or more populations.</a:t>
            </a:r>
          </a:p>
          <a:p>
            <a:pPr lvl="1">
              <a:tabLst>
                <a:tab pos="2808288" algn="l"/>
                <a:tab pos="4910138" algn="l"/>
              </a:tabLst>
            </a:pPr>
            <a:endParaRPr lang="en-US"/>
          </a:p>
        </p:txBody>
      </p:sp>
      <p:sp>
        <p:nvSpPr>
          <p:cNvPr id="103427" name="Rectangle 3"/>
          <p:cNvSpPr>
            <a:spLocks noGrp="1" noChangeArrowheads="1"/>
          </p:cNvSpPr>
          <p:nvPr>
            <p:ph type="title"/>
          </p:nvPr>
        </p:nvSpPr>
        <p:spPr>
          <a:xfrm>
            <a:off x="2438400" y="457200"/>
            <a:ext cx="6096000" cy="1143000"/>
          </a:xfrm>
        </p:spPr>
        <p:txBody>
          <a:bodyPr/>
          <a:lstStyle/>
          <a:p>
            <a:r>
              <a:rPr lang="en-US"/>
              <a:t>Collection of Data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3426">
                                            <p:txEl>
                                              <p:pRg st="0" end="0"/>
                                            </p:txEl>
                                          </p:spTgt>
                                        </p:tgtEl>
                                        <p:attrNameLst>
                                          <p:attrName>style.visibility</p:attrName>
                                        </p:attrNameLst>
                                      </p:cBhvr>
                                      <p:to>
                                        <p:strVal val="visible"/>
                                      </p:to>
                                    </p:set>
                                    <p:animEffect transition="in" filter="fade">
                                      <p:cBhvr>
                                        <p:cTn id="7" dur="2000"/>
                                        <p:tgtEl>
                                          <p:spTgt spid="1034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3426">
                                            <p:txEl>
                                              <p:pRg st="1" end="1"/>
                                            </p:txEl>
                                          </p:spTgt>
                                        </p:tgtEl>
                                        <p:attrNameLst>
                                          <p:attrName>style.visibility</p:attrName>
                                        </p:attrNameLst>
                                      </p:cBhvr>
                                      <p:to>
                                        <p:strVal val="visible"/>
                                      </p:to>
                                    </p:set>
                                    <p:animEffect transition="in" filter="fade">
                                      <p:cBhvr>
                                        <p:cTn id="12" dur="2000"/>
                                        <p:tgtEl>
                                          <p:spTgt spid="1034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a:t>Important Terms</a:t>
            </a:r>
          </a:p>
        </p:txBody>
      </p:sp>
      <p:sp>
        <p:nvSpPr>
          <p:cNvPr id="58371" name="Rectangle 3"/>
          <p:cNvSpPr>
            <a:spLocks noGrp="1" noChangeArrowheads="1"/>
          </p:cNvSpPr>
          <p:nvPr>
            <p:ph type="body" idx="1"/>
          </p:nvPr>
        </p:nvSpPr>
        <p:spPr/>
        <p:txBody>
          <a:bodyPr/>
          <a:lstStyle/>
          <a:p>
            <a:r>
              <a:rPr lang="en-US" b="1"/>
              <a:t>Variable</a:t>
            </a:r>
            <a:r>
              <a:rPr lang="en-US"/>
              <a:t> – A variable is any characteristic whose value may change from one individual to another</a:t>
            </a:r>
          </a:p>
          <a:p>
            <a:pPr>
              <a:spcBef>
                <a:spcPct val="70000"/>
              </a:spcBef>
            </a:pPr>
            <a:r>
              <a:rPr lang="en-US"/>
              <a:t>Examples:</a:t>
            </a:r>
          </a:p>
          <a:p>
            <a:pPr lvl="1"/>
            <a:r>
              <a:rPr lang="en-US"/>
              <a:t>Brand of television</a:t>
            </a:r>
          </a:p>
          <a:p>
            <a:pPr lvl="1"/>
            <a:r>
              <a:rPr lang="en-US"/>
              <a:t>Height of a building </a:t>
            </a:r>
          </a:p>
          <a:p>
            <a:pPr lvl="1"/>
            <a:r>
              <a:rPr lang="en-US"/>
              <a:t>Number of students in a class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fade">
                                      <p:cBhvr>
                                        <p:cTn id="7" dur="2000"/>
                                        <p:tgtEl>
                                          <p:spTgt spid="583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8371">
                                            <p:txEl>
                                              <p:pRg st="1" end="1"/>
                                            </p:txEl>
                                          </p:spTgt>
                                        </p:tgtEl>
                                        <p:attrNameLst>
                                          <p:attrName>style.visibility</p:attrName>
                                        </p:attrNameLst>
                                      </p:cBhvr>
                                      <p:to>
                                        <p:strVal val="visible"/>
                                      </p:to>
                                    </p:set>
                                    <p:animEffect transition="in" filter="fade">
                                      <p:cBhvr>
                                        <p:cTn id="12" dur="2000"/>
                                        <p:tgtEl>
                                          <p:spTgt spid="583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8371">
                                            <p:txEl>
                                              <p:pRg st="2" end="2"/>
                                            </p:txEl>
                                          </p:spTgt>
                                        </p:tgtEl>
                                        <p:attrNameLst>
                                          <p:attrName>style.visibility</p:attrName>
                                        </p:attrNameLst>
                                      </p:cBhvr>
                                      <p:to>
                                        <p:strVal val="visible"/>
                                      </p:to>
                                    </p:set>
                                    <p:animEffect transition="in" filter="fade">
                                      <p:cBhvr>
                                        <p:cTn id="17" dur="2000"/>
                                        <p:tgtEl>
                                          <p:spTgt spid="583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8371">
                                            <p:txEl>
                                              <p:pRg st="3" end="3"/>
                                            </p:txEl>
                                          </p:spTgt>
                                        </p:tgtEl>
                                        <p:attrNameLst>
                                          <p:attrName>style.visibility</p:attrName>
                                        </p:attrNameLst>
                                      </p:cBhvr>
                                      <p:to>
                                        <p:strVal val="visible"/>
                                      </p:to>
                                    </p:set>
                                    <p:animEffect transition="in" filter="fade">
                                      <p:cBhvr>
                                        <p:cTn id="22" dur="2000"/>
                                        <p:tgtEl>
                                          <p:spTgt spid="5837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8371">
                                            <p:txEl>
                                              <p:pRg st="4" end="4"/>
                                            </p:txEl>
                                          </p:spTgt>
                                        </p:tgtEl>
                                        <p:attrNameLst>
                                          <p:attrName>style.visibility</p:attrName>
                                        </p:attrNameLst>
                                      </p:cBhvr>
                                      <p:to>
                                        <p:strVal val="visible"/>
                                      </p:to>
                                    </p:set>
                                    <p:animEffect transition="in" filter="fade">
                                      <p:cBhvr>
                                        <p:cTn id="27" dur="2000"/>
                                        <p:tgtEl>
                                          <p:spTgt spid="583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a:t>Observational Study</a:t>
            </a:r>
          </a:p>
        </p:txBody>
      </p:sp>
      <p:sp>
        <p:nvSpPr>
          <p:cNvPr id="105475" name="Rectangle 3"/>
          <p:cNvSpPr>
            <a:spLocks noGrp="1" noChangeArrowheads="1"/>
          </p:cNvSpPr>
          <p:nvPr>
            <p:ph type="body" idx="1"/>
          </p:nvPr>
        </p:nvSpPr>
        <p:spPr>
          <a:xfrm>
            <a:off x="2819400" y="1600200"/>
            <a:ext cx="6019800" cy="5029200"/>
          </a:xfrm>
        </p:spPr>
        <p:txBody>
          <a:bodyPr/>
          <a:lstStyle/>
          <a:p>
            <a:pPr>
              <a:lnSpc>
                <a:spcPct val="90000"/>
              </a:lnSpc>
            </a:pPr>
            <a:r>
              <a:rPr lang="en-US"/>
              <a:t>An </a:t>
            </a:r>
            <a:r>
              <a:rPr lang="en-US" b="1"/>
              <a:t>observational study</a:t>
            </a:r>
            <a:r>
              <a:rPr lang="en-US"/>
              <a:t> observes individuals and measures variables of interest but does not attempt to influence the responses.</a:t>
            </a:r>
          </a:p>
          <a:p>
            <a:pPr lvl="1">
              <a:lnSpc>
                <a:spcPct val="90000"/>
              </a:lnSpc>
              <a:buFont typeface="Wingdings" pitchFamily="2" charset="2"/>
              <a:buNone/>
            </a:pPr>
            <a:r>
              <a:rPr lang="en-US"/>
              <a:t>-	Difficult to measure or gauge the effect of an action or procedure</a:t>
            </a:r>
          </a:p>
          <a:p>
            <a:pPr lvl="1">
              <a:lnSpc>
                <a:spcPct val="90000"/>
              </a:lnSpc>
              <a:buFont typeface="Wingdings" pitchFamily="2" charset="2"/>
              <a:buNone/>
            </a:pPr>
            <a:r>
              <a:rPr lang="en-US"/>
              <a:t>-	Lurking variables are uncontrolled so the study may be confounded	</a:t>
            </a:r>
          </a:p>
          <a:p>
            <a:pPr lvl="1">
              <a:lnSpc>
                <a:spcPct val="90000"/>
              </a:lnSpc>
              <a:buFont typeface="Wingdings" pitchFamily="2" charset="2"/>
              <a:buNone/>
            </a:pPr>
            <a:r>
              <a:rPr lang="en-US"/>
              <a:t>+	Can use available data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Effect transition="in" filter="fade">
                                      <p:cBhvr>
                                        <p:cTn id="7" dur="2000"/>
                                        <p:tgtEl>
                                          <p:spTgt spid="105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5475">
                                            <p:txEl>
                                              <p:pRg st="1" end="1"/>
                                            </p:txEl>
                                          </p:spTgt>
                                        </p:tgtEl>
                                        <p:attrNameLst>
                                          <p:attrName>style.visibility</p:attrName>
                                        </p:attrNameLst>
                                      </p:cBhvr>
                                      <p:to>
                                        <p:strVal val="visible"/>
                                      </p:to>
                                    </p:set>
                                    <p:animEffect transition="in" filter="fade">
                                      <p:cBhvr>
                                        <p:cTn id="12" dur="2000"/>
                                        <p:tgtEl>
                                          <p:spTgt spid="105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5475">
                                            <p:txEl>
                                              <p:pRg st="2" end="2"/>
                                            </p:txEl>
                                          </p:spTgt>
                                        </p:tgtEl>
                                        <p:attrNameLst>
                                          <p:attrName>style.visibility</p:attrName>
                                        </p:attrNameLst>
                                      </p:cBhvr>
                                      <p:to>
                                        <p:strVal val="visible"/>
                                      </p:to>
                                    </p:set>
                                    <p:animEffect transition="in" filter="fade">
                                      <p:cBhvr>
                                        <p:cTn id="17" dur="2000"/>
                                        <p:tgtEl>
                                          <p:spTgt spid="1054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5475">
                                            <p:txEl>
                                              <p:pRg st="3" end="3"/>
                                            </p:txEl>
                                          </p:spTgt>
                                        </p:tgtEl>
                                        <p:attrNameLst>
                                          <p:attrName>style.visibility</p:attrName>
                                        </p:attrNameLst>
                                      </p:cBhvr>
                                      <p:to>
                                        <p:strVal val="visible"/>
                                      </p:to>
                                    </p:set>
                                    <p:animEffect transition="in" filter="fade">
                                      <p:cBhvr>
                                        <p:cTn id="22" dur="2000"/>
                                        <p:tgtEl>
                                          <p:spTgt spid="1054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bldLvl="2"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body" idx="1"/>
          </p:nvPr>
        </p:nvSpPr>
        <p:spPr>
          <a:xfrm>
            <a:off x="2895600" y="1589088"/>
            <a:ext cx="5943600" cy="5040312"/>
          </a:xfrm>
          <a:noFill/>
          <a:ln/>
        </p:spPr>
        <p:txBody>
          <a:bodyPr lIns="90488" tIns="44450" rIns="90488" bIns="44450"/>
          <a:lstStyle/>
          <a:p>
            <a:pPr>
              <a:lnSpc>
                <a:spcPct val="90000"/>
              </a:lnSpc>
              <a:tabLst>
                <a:tab pos="2808288" algn="l"/>
                <a:tab pos="4910138" algn="l"/>
              </a:tabLst>
            </a:pPr>
            <a:r>
              <a:rPr lang="en-US"/>
              <a:t>A study is an</a:t>
            </a:r>
            <a:r>
              <a:rPr lang="en-US" b="1"/>
              <a:t> Experiment</a:t>
            </a:r>
            <a:r>
              <a:rPr lang="en-US"/>
              <a:t> if the values of one or more response variables are recorded when the investigator controls (or manipulates) one or more factors.</a:t>
            </a:r>
          </a:p>
          <a:p>
            <a:pPr>
              <a:lnSpc>
                <a:spcPct val="90000"/>
              </a:lnSpc>
              <a:spcBef>
                <a:spcPct val="70000"/>
              </a:spcBef>
              <a:tabLst>
                <a:tab pos="2808288" algn="l"/>
                <a:tab pos="4910138" algn="l"/>
              </a:tabLst>
            </a:pPr>
            <a:r>
              <a:rPr lang="en-US"/>
              <a:t>Experiments are usually used when attempting to determine the effect of the manipulation of the factors being controlled.  </a:t>
            </a:r>
          </a:p>
        </p:txBody>
      </p:sp>
      <p:sp>
        <p:nvSpPr>
          <p:cNvPr id="106499" name="Rectangle 3"/>
          <p:cNvSpPr>
            <a:spLocks noGrp="1" noChangeArrowheads="1"/>
          </p:cNvSpPr>
          <p:nvPr>
            <p:ph type="title"/>
          </p:nvPr>
        </p:nvSpPr>
        <p:spPr>
          <a:xfrm>
            <a:off x="838200" y="457200"/>
            <a:ext cx="8305800" cy="1143000"/>
          </a:xfrm>
        </p:spPr>
        <p:txBody>
          <a:bodyPr/>
          <a:lstStyle/>
          <a:p>
            <a:r>
              <a:rPr lang="en-US"/>
              <a:t>Collection of Data</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6498">
                                            <p:txEl>
                                              <p:pRg st="0" end="0"/>
                                            </p:txEl>
                                          </p:spTgt>
                                        </p:tgtEl>
                                        <p:attrNameLst>
                                          <p:attrName>style.visibility</p:attrName>
                                        </p:attrNameLst>
                                      </p:cBhvr>
                                      <p:to>
                                        <p:strVal val="visible"/>
                                      </p:to>
                                    </p:set>
                                    <p:animEffect transition="in" filter="fade">
                                      <p:cBhvr>
                                        <p:cTn id="7" dur="2000"/>
                                        <p:tgtEl>
                                          <p:spTgt spid="1064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6498">
                                            <p:txEl>
                                              <p:pRg st="1" end="1"/>
                                            </p:txEl>
                                          </p:spTgt>
                                        </p:tgtEl>
                                        <p:attrNameLst>
                                          <p:attrName>style.visibility</p:attrName>
                                        </p:attrNameLst>
                                      </p:cBhvr>
                                      <p:to>
                                        <p:strVal val="visible"/>
                                      </p:to>
                                    </p:set>
                                    <p:animEffect transition="in" filter="fade">
                                      <p:cBhvr>
                                        <p:cTn id="12" dur="2000"/>
                                        <p:tgtEl>
                                          <p:spTgt spid="10649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2590800" y="152400"/>
            <a:ext cx="6248400" cy="838200"/>
          </a:xfrm>
        </p:spPr>
        <p:txBody>
          <a:bodyPr/>
          <a:lstStyle/>
          <a:p>
            <a:r>
              <a:rPr lang="en-US"/>
              <a:t>More on Experiments</a:t>
            </a:r>
          </a:p>
        </p:txBody>
      </p:sp>
      <p:sp>
        <p:nvSpPr>
          <p:cNvPr id="94211" name="Rectangle 3"/>
          <p:cNvSpPr>
            <a:spLocks noGrp="1" noChangeArrowheads="1"/>
          </p:cNvSpPr>
          <p:nvPr>
            <p:ph type="body" idx="1"/>
          </p:nvPr>
        </p:nvSpPr>
        <p:spPr>
          <a:xfrm>
            <a:off x="2667000" y="1066800"/>
            <a:ext cx="6248400" cy="4876800"/>
          </a:xfrm>
        </p:spPr>
        <p:txBody>
          <a:bodyPr/>
          <a:lstStyle/>
          <a:p>
            <a:r>
              <a:rPr lang="en-US"/>
              <a:t>An experiment is a planned intervention undertaken to observe the effects of one or more explanatory variables, often called </a:t>
            </a:r>
            <a:r>
              <a:rPr lang="en-US" b="1"/>
              <a:t> </a:t>
            </a:r>
            <a:r>
              <a:rPr lang="en-US"/>
              <a:t>factors, on a response variable. </a:t>
            </a:r>
          </a:p>
          <a:p>
            <a:pPr>
              <a:spcBef>
                <a:spcPct val="70000"/>
              </a:spcBef>
            </a:pPr>
            <a:r>
              <a:rPr lang="en-US"/>
              <a:t>Any  particular combination of values for the  explanatory variables is called an </a:t>
            </a:r>
            <a:r>
              <a:rPr lang="en-US" b="1"/>
              <a:t>experimental condition</a:t>
            </a:r>
            <a:r>
              <a:rPr lang="en-US"/>
              <a:t> or </a:t>
            </a:r>
            <a:r>
              <a:rPr lang="en-US" b="1"/>
              <a:t>treatment</a:t>
            </a:r>
            <a:r>
              <a:rPr lang="en-US"/>
              <a:t>.</a:t>
            </a:r>
          </a:p>
          <a:p>
            <a:pPr>
              <a:spcBef>
                <a:spcPct val="70000"/>
              </a:spcBef>
            </a:pPr>
            <a:r>
              <a:rPr lang="en-US"/>
              <a:t>The </a:t>
            </a:r>
            <a:r>
              <a:rPr lang="en-US" b="1"/>
              <a:t>design</a:t>
            </a:r>
            <a:r>
              <a:rPr lang="en-US"/>
              <a:t> of the experiment is the overall plan for conducting the experiment. A good design minimizes ambiguity in the interpretation of the results.</a:t>
            </a:r>
            <a:endParaRPr lang="en-US" b="1"/>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Effect transition="in" filter="fade">
                                      <p:cBhvr>
                                        <p:cTn id="7" dur="2000"/>
                                        <p:tgtEl>
                                          <p:spTgt spid="94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4211">
                                            <p:txEl>
                                              <p:pRg st="1" end="1"/>
                                            </p:txEl>
                                          </p:spTgt>
                                        </p:tgtEl>
                                        <p:attrNameLst>
                                          <p:attrName>style.visibility</p:attrName>
                                        </p:attrNameLst>
                                      </p:cBhvr>
                                      <p:to>
                                        <p:strVal val="visible"/>
                                      </p:to>
                                    </p:set>
                                    <p:animEffect transition="in" filter="fade">
                                      <p:cBhvr>
                                        <p:cTn id="12" dur="2000"/>
                                        <p:tgtEl>
                                          <p:spTgt spid="94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4211">
                                            <p:txEl>
                                              <p:pRg st="2" end="2"/>
                                            </p:txEl>
                                          </p:spTgt>
                                        </p:tgtEl>
                                        <p:attrNameLst>
                                          <p:attrName>style.visibility</p:attrName>
                                        </p:attrNameLst>
                                      </p:cBhvr>
                                      <p:to>
                                        <p:strVal val="visible"/>
                                      </p:to>
                                    </p:set>
                                    <p:animEffect transition="in" filter="fade">
                                      <p:cBhvr>
                                        <p:cTn id="17" dur="2000"/>
                                        <p:tgtEl>
                                          <p:spTgt spid="942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a:t>Experimental Studies</a:t>
            </a:r>
          </a:p>
        </p:txBody>
      </p:sp>
      <p:sp>
        <p:nvSpPr>
          <p:cNvPr id="108547" name="Rectangle 3"/>
          <p:cNvSpPr>
            <a:spLocks noGrp="1" noChangeArrowheads="1"/>
          </p:cNvSpPr>
          <p:nvPr>
            <p:ph type="body" idx="1"/>
          </p:nvPr>
        </p:nvSpPr>
        <p:spPr/>
        <p:txBody>
          <a:bodyPr/>
          <a:lstStyle/>
          <a:p>
            <a:pPr>
              <a:lnSpc>
                <a:spcPct val="90000"/>
              </a:lnSpc>
            </a:pPr>
            <a:r>
              <a:rPr lang="en-US"/>
              <a:t>An </a:t>
            </a:r>
            <a:r>
              <a:rPr lang="en-US" b="1"/>
              <a:t>experiment</a:t>
            </a:r>
            <a:r>
              <a:rPr lang="en-US"/>
              <a:t> deliberately imposes some treatment on individuals in order to observe their responses.</a:t>
            </a:r>
          </a:p>
          <a:p>
            <a:pPr lvl="1">
              <a:lnSpc>
                <a:spcPct val="90000"/>
              </a:lnSpc>
              <a:buFont typeface="Wingdings" pitchFamily="2" charset="2"/>
              <a:buNone/>
            </a:pPr>
            <a:r>
              <a:rPr lang="en-US"/>
              <a:t>+	Allows the measurement of effect of a treatment</a:t>
            </a:r>
          </a:p>
          <a:p>
            <a:pPr lvl="1">
              <a:lnSpc>
                <a:spcPct val="90000"/>
              </a:lnSpc>
              <a:buFont typeface="Wingdings" pitchFamily="2" charset="2"/>
              <a:buNone/>
            </a:pPr>
            <a:r>
              <a:rPr lang="en-US"/>
              <a:t>+	Can help to control lurking variables</a:t>
            </a:r>
          </a:p>
          <a:p>
            <a:pPr lvl="1">
              <a:lnSpc>
                <a:spcPct val="90000"/>
              </a:lnSpc>
              <a:buFont typeface="Wingdings" pitchFamily="2" charset="2"/>
              <a:buNone/>
            </a:pPr>
            <a:r>
              <a:rPr lang="en-US"/>
              <a:t>+	Can give good evidence of causation</a:t>
            </a:r>
          </a:p>
          <a:p>
            <a:pPr lvl="1">
              <a:lnSpc>
                <a:spcPct val="90000"/>
              </a:lnSpc>
              <a:buFont typeface="Wingdings" pitchFamily="2" charset="2"/>
              <a:buNone/>
            </a:pPr>
            <a:r>
              <a:rPr lang="en-US"/>
              <a:t>-	May not measure realistic effects.  Not necessarily workable in real life.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8547">
                                            <p:txEl>
                                              <p:pRg st="0" end="0"/>
                                            </p:txEl>
                                          </p:spTgt>
                                        </p:tgtEl>
                                        <p:attrNameLst>
                                          <p:attrName>style.visibility</p:attrName>
                                        </p:attrNameLst>
                                      </p:cBhvr>
                                      <p:to>
                                        <p:strVal val="visible"/>
                                      </p:to>
                                    </p:set>
                                    <p:animEffect transition="in" filter="fade">
                                      <p:cBhvr>
                                        <p:cTn id="7" dur="2000"/>
                                        <p:tgtEl>
                                          <p:spTgt spid="1085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8547">
                                            <p:txEl>
                                              <p:pRg st="1" end="1"/>
                                            </p:txEl>
                                          </p:spTgt>
                                        </p:tgtEl>
                                        <p:attrNameLst>
                                          <p:attrName>style.visibility</p:attrName>
                                        </p:attrNameLst>
                                      </p:cBhvr>
                                      <p:to>
                                        <p:strVal val="visible"/>
                                      </p:to>
                                    </p:set>
                                    <p:animEffect transition="in" filter="fade">
                                      <p:cBhvr>
                                        <p:cTn id="12" dur="2000"/>
                                        <p:tgtEl>
                                          <p:spTgt spid="1085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8547">
                                            <p:txEl>
                                              <p:pRg st="2" end="2"/>
                                            </p:txEl>
                                          </p:spTgt>
                                        </p:tgtEl>
                                        <p:attrNameLst>
                                          <p:attrName>style.visibility</p:attrName>
                                        </p:attrNameLst>
                                      </p:cBhvr>
                                      <p:to>
                                        <p:strVal val="visible"/>
                                      </p:to>
                                    </p:set>
                                    <p:animEffect transition="in" filter="fade">
                                      <p:cBhvr>
                                        <p:cTn id="17" dur="2000"/>
                                        <p:tgtEl>
                                          <p:spTgt spid="1085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8547">
                                            <p:txEl>
                                              <p:pRg st="3" end="3"/>
                                            </p:txEl>
                                          </p:spTgt>
                                        </p:tgtEl>
                                        <p:attrNameLst>
                                          <p:attrName>style.visibility</p:attrName>
                                        </p:attrNameLst>
                                      </p:cBhvr>
                                      <p:to>
                                        <p:strVal val="visible"/>
                                      </p:to>
                                    </p:set>
                                    <p:animEffect transition="in" filter="fade">
                                      <p:cBhvr>
                                        <p:cTn id="22" dur="2000"/>
                                        <p:tgtEl>
                                          <p:spTgt spid="1085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8547">
                                            <p:txEl>
                                              <p:pRg st="4" end="4"/>
                                            </p:txEl>
                                          </p:spTgt>
                                        </p:tgtEl>
                                        <p:attrNameLst>
                                          <p:attrName>style.visibility</p:attrName>
                                        </p:attrNameLst>
                                      </p:cBhvr>
                                      <p:to>
                                        <p:strVal val="visible"/>
                                      </p:to>
                                    </p:set>
                                    <p:animEffect transition="in" filter="fade">
                                      <p:cBhvr>
                                        <p:cTn id="27" dur="2000"/>
                                        <p:tgtEl>
                                          <p:spTgt spid="1085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build="p" bldLvl="2"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a:t>Factors</a:t>
            </a:r>
          </a:p>
        </p:txBody>
      </p:sp>
      <p:sp>
        <p:nvSpPr>
          <p:cNvPr id="96259" name="Rectangle 3"/>
          <p:cNvSpPr>
            <a:spLocks noGrp="1" noChangeArrowheads="1"/>
          </p:cNvSpPr>
          <p:nvPr>
            <p:ph type="body" idx="1"/>
          </p:nvPr>
        </p:nvSpPr>
        <p:spPr>
          <a:xfrm>
            <a:off x="2743200" y="1600200"/>
            <a:ext cx="6172200" cy="5257800"/>
          </a:xfrm>
        </p:spPr>
        <p:txBody>
          <a:bodyPr/>
          <a:lstStyle/>
          <a:p>
            <a:pPr>
              <a:lnSpc>
                <a:spcPct val="90000"/>
              </a:lnSpc>
              <a:spcBef>
                <a:spcPct val="70000"/>
              </a:spcBef>
              <a:buFont typeface="Wingdings" pitchFamily="2" charset="2"/>
              <a:buNone/>
            </a:pPr>
            <a:r>
              <a:rPr lang="en-US"/>
              <a:t>Any  particular combination of values for the  explanatory variables is called an </a:t>
            </a:r>
            <a:r>
              <a:rPr lang="en-US" b="1"/>
              <a:t>experimental condition</a:t>
            </a:r>
            <a:r>
              <a:rPr lang="en-US"/>
              <a:t> or </a:t>
            </a:r>
            <a:r>
              <a:rPr lang="en-US" b="1"/>
              <a:t>treatment</a:t>
            </a:r>
            <a:r>
              <a:rPr lang="en-US"/>
              <a:t>.</a:t>
            </a:r>
            <a:endParaRPr lang="en-US" b="1"/>
          </a:p>
          <a:p>
            <a:pPr>
              <a:lnSpc>
                <a:spcPct val="90000"/>
              </a:lnSpc>
              <a:spcBef>
                <a:spcPct val="70000"/>
              </a:spcBef>
              <a:buFont typeface="Wingdings" pitchFamily="2" charset="2"/>
              <a:buNone/>
            </a:pPr>
            <a:r>
              <a:rPr lang="en-US"/>
              <a:t>An </a:t>
            </a:r>
            <a:r>
              <a:rPr lang="en-US" b="1"/>
              <a:t>extraneous factor</a:t>
            </a:r>
            <a:r>
              <a:rPr lang="en-US"/>
              <a:t> is one that is not of interest in the current study but is thought to affect the response variable.</a:t>
            </a:r>
          </a:p>
          <a:p>
            <a:pPr>
              <a:lnSpc>
                <a:spcPct val="90000"/>
              </a:lnSpc>
              <a:spcBef>
                <a:spcPct val="70000"/>
              </a:spcBef>
              <a:buFont typeface="Wingdings" pitchFamily="2" charset="2"/>
              <a:buNone/>
            </a:pPr>
            <a:r>
              <a:rPr lang="en-US"/>
              <a:t>Two factors are </a:t>
            </a:r>
            <a:r>
              <a:rPr lang="en-US" b="1"/>
              <a:t>confounded</a:t>
            </a:r>
            <a:r>
              <a:rPr lang="en-US"/>
              <a:t> if their effects on the response variable cannot be distinguished from one another.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259">
                                            <p:txEl>
                                              <p:pRg st="0" end="0"/>
                                            </p:txEl>
                                          </p:spTgt>
                                        </p:tgtEl>
                                        <p:attrNameLst>
                                          <p:attrName>style.visibility</p:attrName>
                                        </p:attrNameLst>
                                      </p:cBhvr>
                                      <p:to>
                                        <p:strVal val="visible"/>
                                      </p:to>
                                    </p:set>
                                    <p:animEffect transition="in" filter="fade">
                                      <p:cBhvr>
                                        <p:cTn id="7" dur="2000"/>
                                        <p:tgtEl>
                                          <p:spTgt spid="962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6259">
                                            <p:txEl>
                                              <p:pRg st="1" end="1"/>
                                            </p:txEl>
                                          </p:spTgt>
                                        </p:tgtEl>
                                        <p:attrNameLst>
                                          <p:attrName>style.visibility</p:attrName>
                                        </p:attrNameLst>
                                      </p:cBhvr>
                                      <p:to>
                                        <p:strVal val="visible"/>
                                      </p:to>
                                    </p:set>
                                    <p:animEffect transition="in" filter="fade">
                                      <p:cBhvr>
                                        <p:cTn id="12" dur="2000"/>
                                        <p:tgtEl>
                                          <p:spTgt spid="962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6259">
                                            <p:txEl>
                                              <p:pRg st="2" end="2"/>
                                            </p:txEl>
                                          </p:spTgt>
                                        </p:tgtEl>
                                        <p:attrNameLst>
                                          <p:attrName>style.visibility</p:attrName>
                                        </p:attrNameLst>
                                      </p:cBhvr>
                                      <p:to>
                                        <p:strVal val="visible"/>
                                      </p:to>
                                    </p:set>
                                    <p:animEffect transition="in" filter="fade">
                                      <p:cBhvr>
                                        <p:cTn id="17" dur="2000"/>
                                        <p:tgtEl>
                                          <p:spTgt spid="962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a:t>More on Treatments</a:t>
            </a:r>
          </a:p>
        </p:txBody>
      </p:sp>
      <p:sp>
        <p:nvSpPr>
          <p:cNvPr id="97283" name="Rectangle 3"/>
          <p:cNvSpPr>
            <a:spLocks noGrp="1" noChangeArrowheads="1"/>
          </p:cNvSpPr>
          <p:nvPr>
            <p:ph type="body" idx="1"/>
          </p:nvPr>
        </p:nvSpPr>
        <p:spPr>
          <a:xfrm>
            <a:off x="2362200" y="1600200"/>
            <a:ext cx="6553200" cy="4876800"/>
          </a:xfrm>
        </p:spPr>
        <p:txBody>
          <a:bodyPr/>
          <a:lstStyle/>
          <a:p>
            <a:pPr>
              <a:lnSpc>
                <a:spcPct val="90000"/>
              </a:lnSpc>
              <a:buFont typeface="Wingdings" pitchFamily="2" charset="2"/>
              <a:buNone/>
            </a:pPr>
            <a:r>
              <a:rPr lang="en-US"/>
              <a:t>A </a:t>
            </a:r>
            <a:r>
              <a:rPr lang="en-US" b="1"/>
              <a:t>placebo</a:t>
            </a:r>
            <a:r>
              <a:rPr lang="en-US"/>
              <a:t> is a treatment that resembles the other treatments in an experiment, but which has no active ingredients.</a:t>
            </a:r>
          </a:p>
          <a:p>
            <a:pPr marL="635000" lvl="1">
              <a:lnSpc>
                <a:spcPct val="90000"/>
              </a:lnSpc>
              <a:buFont typeface="Wingdings" pitchFamily="2" charset="2"/>
              <a:buNone/>
            </a:pPr>
            <a:r>
              <a:rPr lang="en-US"/>
              <a:t>	In an experiment to test the effectiveness of a new vaccine (by injection), a placebo treatment would consist of injection a neutral substance such as saline solution. </a:t>
            </a:r>
          </a:p>
          <a:p>
            <a:pPr>
              <a:lnSpc>
                <a:spcPct val="90000"/>
              </a:lnSpc>
              <a:spcBef>
                <a:spcPct val="70000"/>
              </a:spcBef>
              <a:buFont typeface="Wingdings" pitchFamily="2" charset="2"/>
              <a:buNone/>
            </a:pPr>
            <a:r>
              <a:rPr lang="en-US"/>
              <a:t>A </a:t>
            </a:r>
            <a:r>
              <a:rPr lang="en-US" b="1"/>
              <a:t>control group</a:t>
            </a:r>
            <a:r>
              <a:rPr lang="en-US"/>
              <a:t> is a group that receives no treatment or a placebo treatment.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Effect transition="in" filter="fade">
                                      <p:cBhvr>
                                        <p:cTn id="7" dur="2000"/>
                                        <p:tgtEl>
                                          <p:spTgt spid="972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7283">
                                            <p:txEl>
                                              <p:pRg st="1" end="1"/>
                                            </p:txEl>
                                          </p:spTgt>
                                        </p:tgtEl>
                                        <p:attrNameLst>
                                          <p:attrName>style.visibility</p:attrName>
                                        </p:attrNameLst>
                                      </p:cBhvr>
                                      <p:to>
                                        <p:strVal val="visible"/>
                                      </p:to>
                                    </p:set>
                                    <p:animEffect transition="in" filter="fade">
                                      <p:cBhvr>
                                        <p:cTn id="12" dur="2000"/>
                                        <p:tgtEl>
                                          <p:spTgt spid="972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7283">
                                            <p:txEl>
                                              <p:pRg st="2" end="2"/>
                                            </p:txEl>
                                          </p:spTgt>
                                        </p:tgtEl>
                                        <p:attrNameLst>
                                          <p:attrName>style.visibility</p:attrName>
                                        </p:attrNameLst>
                                      </p:cBhvr>
                                      <p:to>
                                        <p:strVal val="visible"/>
                                      </p:to>
                                    </p:set>
                                    <p:animEffect transition="in" filter="fade">
                                      <p:cBhvr>
                                        <p:cTn id="17" dur="2000"/>
                                        <p:tgtEl>
                                          <p:spTgt spid="97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bldLvl="2"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2590800" y="76200"/>
            <a:ext cx="6324600" cy="1143000"/>
          </a:xfrm>
          <a:noFill/>
          <a:ln/>
        </p:spPr>
        <p:txBody>
          <a:bodyPr lIns="90488" tIns="44450" rIns="90488" bIns="44450"/>
          <a:lstStyle/>
          <a:p>
            <a:r>
              <a:rPr lang="en-US" sz="3200" b="1"/>
              <a:t>Principles of Experimental Design</a:t>
            </a:r>
          </a:p>
        </p:txBody>
      </p:sp>
      <p:sp>
        <p:nvSpPr>
          <p:cNvPr id="98307" name="Rectangle 3"/>
          <p:cNvSpPr>
            <a:spLocks noGrp="1" noChangeArrowheads="1"/>
          </p:cNvSpPr>
          <p:nvPr>
            <p:ph type="body" idx="1"/>
          </p:nvPr>
        </p:nvSpPr>
        <p:spPr>
          <a:xfrm>
            <a:off x="2590800" y="1295400"/>
            <a:ext cx="6299200" cy="5334000"/>
          </a:xfrm>
          <a:noFill/>
          <a:ln/>
        </p:spPr>
        <p:txBody>
          <a:bodyPr lIns="90488" tIns="44450" rIns="90488" bIns="44450"/>
          <a:lstStyle/>
          <a:p>
            <a:pPr marL="342900" indent="-342900">
              <a:lnSpc>
                <a:spcPct val="90000"/>
              </a:lnSpc>
            </a:pPr>
            <a:r>
              <a:rPr lang="en-US"/>
              <a:t>The fundamental principles of statistical design of experiments are:</a:t>
            </a:r>
          </a:p>
          <a:p>
            <a:pPr marL="342900" indent="-342900">
              <a:lnSpc>
                <a:spcPct val="90000"/>
              </a:lnSpc>
              <a:buFont typeface="Wingdings" pitchFamily="2" charset="2"/>
              <a:buAutoNum type="arabicParenR"/>
            </a:pPr>
            <a:r>
              <a:rPr lang="en-US" b="1"/>
              <a:t> Randomization</a:t>
            </a:r>
          </a:p>
          <a:p>
            <a:pPr marL="461963" lvl="1" indent="-4763">
              <a:lnSpc>
                <a:spcPct val="90000"/>
              </a:lnSpc>
              <a:spcAft>
                <a:spcPct val="50000"/>
              </a:spcAft>
              <a:buFont typeface="Wingdings" pitchFamily="2" charset="2"/>
              <a:buNone/>
            </a:pPr>
            <a:r>
              <a:rPr lang="en-US"/>
              <a:t>Random assignment (of subjects to treatments or of treatments to trials) to ensure that the experiment does not systematically favor one experimental condition over another.</a:t>
            </a:r>
          </a:p>
          <a:p>
            <a:pPr marL="342900" indent="-342900">
              <a:lnSpc>
                <a:spcPct val="90000"/>
              </a:lnSpc>
              <a:buFont typeface="Wingdings" pitchFamily="2" charset="2"/>
              <a:buAutoNum type="arabicParenR" startAt="2"/>
            </a:pPr>
            <a:r>
              <a:rPr lang="en-US" b="1"/>
              <a:t> Blocking</a:t>
            </a:r>
          </a:p>
          <a:p>
            <a:pPr marL="461963" lvl="1" indent="-4763">
              <a:lnSpc>
                <a:spcPct val="90000"/>
              </a:lnSpc>
              <a:buFont typeface="Wingdings" pitchFamily="2" charset="2"/>
              <a:buNone/>
            </a:pPr>
            <a:r>
              <a:rPr lang="en-US"/>
              <a:t>Using extraneous factors to create groups (blocks) that are similar. All experimental conditions are then tried in each block.</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fade">
                                      <p:cBhvr>
                                        <p:cTn id="7" dur="2000"/>
                                        <p:tgtEl>
                                          <p:spTgt spid="98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8307">
                                            <p:txEl>
                                              <p:pRg st="1" end="1"/>
                                            </p:txEl>
                                          </p:spTgt>
                                        </p:tgtEl>
                                        <p:attrNameLst>
                                          <p:attrName>style.visibility</p:attrName>
                                        </p:attrNameLst>
                                      </p:cBhvr>
                                      <p:to>
                                        <p:strVal val="visible"/>
                                      </p:to>
                                    </p:set>
                                    <p:animEffect transition="in" filter="fade">
                                      <p:cBhvr>
                                        <p:cTn id="12" dur="2000"/>
                                        <p:tgtEl>
                                          <p:spTgt spid="98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8307">
                                            <p:txEl>
                                              <p:pRg st="2" end="2"/>
                                            </p:txEl>
                                          </p:spTgt>
                                        </p:tgtEl>
                                        <p:attrNameLst>
                                          <p:attrName>style.visibility</p:attrName>
                                        </p:attrNameLst>
                                      </p:cBhvr>
                                      <p:to>
                                        <p:strVal val="visible"/>
                                      </p:to>
                                    </p:set>
                                    <p:animEffect transition="in" filter="fade">
                                      <p:cBhvr>
                                        <p:cTn id="17" dur="2000"/>
                                        <p:tgtEl>
                                          <p:spTgt spid="983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8307">
                                            <p:txEl>
                                              <p:pRg st="3" end="3"/>
                                            </p:txEl>
                                          </p:spTgt>
                                        </p:tgtEl>
                                        <p:attrNameLst>
                                          <p:attrName>style.visibility</p:attrName>
                                        </p:attrNameLst>
                                      </p:cBhvr>
                                      <p:to>
                                        <p:strVal val="visible"/>
                                      </p:to>
                                    </p:set>
                                    <p:animEffect transition="in" filter="fade">
                                      <p:cBhvr>
                                        <p:cTn id="22" dur="2000"/>
                                        <p:tgtEl>
                                          <p:spTgt spid="983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8307">
                                            <p:txEl>
                                              <p:pRg st="4" end="4"/>
                                            </p:txEl>
                                          </p:spTgt>
                                        </p:tgtEl>
                                        <p:attrNameLst>
                                          <p:attrName>style.visibility</p:attrName>
                                        </p:attrNameLst>
                                      </p:cBhvr>
                                      <p:to>
                                        <p:strVal val="visible"/>
                                      </p:to>
                                    </p:set>
                                    <p:animEffect transition="in" filter="fade">
                                      <p:cBhvr>
                                        <p:cTn id="27" dur="2000"/>
                                        <p:tgtEl>
                                          <p:spTgt spid="983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3" name="Rectangle 5"/>
          <p:cNvSpPr>
            <a:spLocks noGrp="1" noChangeArrowheads="1"/>
          </p:cNvSpPr>
          <p:nvPr>
            <p:ph type="title"/>
          </p:nvPr>
        </p:nvSpPr>
        <p:spPr>
          <a:xfrm>
            <a:off x="2590800" y="152400"/>
            <a:ext cx="6324600" cy="1143000"/>
          </a:xfrm>
          <a:noFill/>
          <a:ln/>
        </p:spPr>
        <p:txBody>
          <a:bodyPr lIns="90488" tIns="44450" rIns="90488" bIns="44450"/>
          <a:lstStyle/>
          <a:p>
            <a:r>
              <a:rPr lang="en-US" b="1"/>
              <a:t>Principles of Experimental Design</a:t>
            </a:r>
          </a:p>
        </p:txBody>
      </p:sp>
      <p:sp>
        <p:nvSpPr>
          <p:cNvPr id="99335" name="Rectangle 7"/>
          <p:cNvSpPr>
            <a:spLocks noGrp="1" noChangeArrowheads="1"/>
          </p:cNvSpPr>
          <p:nvPr>
            <p:ph type="body" idx="1"/>
          </p:nvPr>
        </p:nvSpPr>
        <p:spPr>
          <a:xfrm>
            <a:off x="2590800" y="1447800"/>
            <a:ext cx="6299200" cy="5334000"/>
          </a:xfrm>
          <a:noFill/>
          <a:ln/>
        </p:spPr>
        <p:txBody>
          <a:bodyPr lIns="90488" tIns="44450" rIns="90488" bIns="44450"/>
          <a:lstStyle/>
          <a:p>
            <a:pPr marL="342900" indent="-342900"/>
            <a:r>
              <a:rPr lang="en-US"/>
              <a:t>The fundamental principles of statistical design of experiments are:</a:t>
            </a:r>
          </a:p>
          <a:p>
            <a:pPr marL="342900" indent="-342900">
              <a:buFontTx/>
              <a:buAutoNum type="arabicParenR" startAt="3"/>
            </a:pPr>
            <a:r>
              <a:rPr lang="en-US" b="1"/>
              <a:t> Direct Control</a:t>
            </a:r>
            <a:endParaRPr lang="en-US"/>
          </a:p>
          <a:p>
            <a:pPr marL="457200" lvl="1" indent="0">
              <a:spcAft>
                <a:spcPct val="50000"/>
              </a:spcAft>
              <a:buFont typeface="Wingdings" pitchFamily="2" charset="2"/>
              <a:buNone/>
            </a:pPr>
            <a:r>
              <a:rPr lang="en-US"/>
              <a:t>Holding extraneous factors constant so that their effects are not confounded with those of the experimental conditions</a:t>
            </a:r>
            <a:r>
              <a:rPr lang="en-US" b="1"/>
              <a:t>.</a:t>
            </a:r>
          </a:p>
          <a:p>
            <a:pPr marL="342900" indent="-342900">
              <a:buFontTx/>
              <a:buAutoNum type="arabicParenR" startAt="4"/>
            </a:pPr>
            <a:r>
              <a:rPr lang="en-US" b="1"/>
              <a:t> Replication</a:t>
            </a:r>
          </a:p>
          <a:p>
            <a:pPr marL="457200" lvl="1" indent="0">
              <a:buFont typeface="Wingdings" pitchFamily="2" charset="2"/>
              <a:buNone/>
            </a:pPr>
            <a:r>
              <a:rPr lang="en-US"/>
              <a:t>Ensuring that there is an adequate number of observations in each experimental condition.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9335">
                                            <p:txEl>
                                              <p:pRg st="0" end="0"/>
                                            </p:txEl>
                                          </p:spTgt>
                                        </p:tgtEl>
                                        <p:attrNameLst>
                                          <p:attrName>style.visibility</p:attrName>
                                        </p:attrNameLst>
                                      </p:cBhvr>
                                      <p:to>
                                        <p:strVal val="visible"/>
                                      </p:to>
                                    </p:set>
                                    <p:animEffect transition="in" filter="fade">
                                      <p:cBhvr>
                                        <p:cTn id="7" dur="2000"/>
                                        <p:tgtEl>
                                          <p:spTgt spid="993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9335">
                                            <p:txEl>
                                              <p:pRg st="1" end="1"/>
                                            </p:txEl>
                                          </p:spTgt>
                                        </p:tgtEl>
                                        <p:attrNameLst>
                                          <p:attrName>style.visibility</p:attrName>
                                        </p:attrNameLst>
                                      </p:cBhvr>
                                      <p:to>
                                        <p:strVal val="visible"/>
                                      </p:to>
                                    </p:set>
                                    <p:animEffect transition="in" filter="fade">
                                      <p:cBhvr>
                                        <p:cTn id="12" dur="2000"/>
                                        <p:tgtEl>
                                          <p:spTgt spid="993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9335">
                                            <p:txEl>
                                              <p:pRg st="2" end="2"/>
                                            </p:txEl>
                                          </p:spTgt>
                                        </p:tgtEl>
                                        <p:attrNameLst>
                                          <p:attrName>style.visibility</p:attrName>
                                        </p:attrNameLst>
                                      </p:cBhvr>
                                      <p:to>
                                        <p:strVal val="visible"/>
                                      </p:to>
                                    </p:set>
                                    <p:animEffect transition="in" filter="fade">
                                      <p:cBhvr>
                                        <p:cTn id="17" dur="2000"/>
                                        <p:tgtEl>
                                          <p:spTgt spid="993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9335">
                                            <p:txEl>
                                              <p:pRg st="3" end="3"/>
                                            </p:txEl>
                                          </p:spTgt>
                                        </p:tgtEl>
                                        <p:attrNameLst>
                                          <p:attrName>style.visibility</p:attrName>
                                        </p:attrNameLst>
                                      </p:cBhvr>
                                      <p:to>
                                        <p:strVal val="visible"/>
                                      </p:to>
                                    </p:set>
                                    <p:animEffect transition="in" filter="fade">
                                      <p:cBhvr>
                                        <p:cTn id="22" dur="2000"/>
                                        <p:tgtEl>
                                          <p:spTgt spid="993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9335">
                                            <p:txEl>
                                              <p:pRg st="4" end="4"/>
                                            </p:txEl>
                                          </p:spTgt>
                                        </p:tgtEl>
                                        <p:attrNameLst>
                                          <p:attrName>style.visibility</p:attrName>
                                        </p:attrNameLst>
                                      </p:cBhvr>
                                      <p:to>
                                        <p:strVal val="visible"/>
                                      </p:to>
                                    </p:set>
                                    <p:animEffect transition="in" filter="fade">
                                      <p:cBhvr>
                                        <p:cTn id="27" dur="2000"/>
                                        <p:tgtEl>
                                          <p:spTgt spid="993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5"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Important Terms</a:t>
            </a:r>
          </a:p>
        </p:txBody>
      </p:sp>
      <p:sp>
        <p:nvSpPr>
          <p:cNvPr id="59395" name="Rectangle 3"/>
          <p:cNvSpPr>
            <a:spLocks noGrp="1" noChangeArrowheads="1"/>
          </p:cNvSpPr>
          <p:nvPr>
            <p:ph type="body" idx="1"/>
          </p:nvPr>
        </p:nvSpPr>
        <p:spPr/>
        <p:txBody>
          <a:bodyPr/>
          <a:lstStyle/>
          <a:p>
            <a:r>
              <a:rPr lang="en-US" b="1"/>
              <a:t>Data</a:t>
            </a:r>
            <a:r>
              <a:rPr lang="en-US"/>
              <a:t> – Data results from making observations either on a single variable or simultaneously on two or more variables.</a:t>
            </a:r>
          </a:p>
          <a:p>
            <a:pPr>
              <a:spcBef>
                <a:spcPct val="70000"/>
              </a:spcBef>
            </a:pPr>
            <a:r>
              <a:rPr lang="en-US"/>
              <a:t>A </a:t>
            </a:r>
            <a:r>
              <a:rPr lang="en-US" b="1"/>
              <a:t>univariate data set</a:t>
            </a:r>
            <a:r>
              <a:rPr lang="en-US"/>
              <a:t> consists of observations on a single variable made on individuals in a sample or population.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Effect transition="in" filter="fade">
                                      <p:cBhvr>
                                        <p:cTn id="7" dur="2000"/>
                                        <p:tgtEl>
                                          <p:spTgt spid="593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9395">
                                            <p:txEl>
                                              <p:pRg st="1" end="1"/>
                                            </p:txEl>
                                          </p:spTgt>
                                        </p:tgtEl>
                                        <p:attrNameLst>
                                          <p:attrName>style.visibility</p:attrName>
                                        </p:attrNameLst>
                                      </p:cBhvr>
                                      <p:to>
                                        <p:strVal val="visible"/>
                                      </p:to>
                                    </p:set>
                                    <p:animEffect transition="in" filter="fade">
                                      <p:cBhvr>
                                        <p:cTn id="12" dur="2000"/>
                                        <p:tgtEl>
                                          <p:spTgt spid="593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uiExpand="1"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Important Terms</a:t>
            </a:r>
          </a:p>
        </p:txBody>
      </p:sp>
      <p:sp>
        <p:nvSpPr>
          <p:cNvPr id="60419" name="Rectangle 3"/>
          <p:cNvSpPr>
            <a:spLocks noGrp="1" noChangeArrowheads="1"/>
          </p:cNvSpPr>
          <p:nvPr>
            <p:ph type="body" idx="1"/>
          </p:nvPr>
        </p:nvSpPr>
        <p:spPr/>
        <p:txBody>
          <a:bodyPr/>
          <a:lstStyle/>
          <a:p>
            <a:r>
              <a:rPr lang="en-US"/>
              <a:t>A </a:t>
            </a:r>
            <a:r>
              <a:rPr lang="en-US" b="1"/>
              <a:t>bivariate data set</a:t>
            </a:r>
            <a:r>
              <a:rPr lang="en-US"/>
              <a:t> consists of observations on two variables made on individuals in a sample or population.</a:t>
            </a:r>
          </a:p>
          <a:p>
            <a:pPr>
              <a:spcBef>
                <a:spcPct val="70000"/>
              </a:spcBef>
            </a:pPr>
            <a:r>
              <a:rPr lang="en-US"/>
              <a:t>A </a:t>
            </a:r>
            <a:r>
              <a:rPr lang="en-US" b="1"/>
              <a:t>multivariate data set</a:t>
            </a:r>
            <a:r>
              <a:rPr lang="en-US"/>
              <a:t> consists of observations on two or more variables made on individuals in a sample or population.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419">
                                            <p:txEl>
                                              <p:pRg st="0" end="0"/>
                                            </p:txEl>
                                          </p:spTgt>
                                        </p:tgtEl>
                                        <p:attrNameLst>
                                          <p:attrName>style.visibility</p:attrName>
                                        </p:attrNameLst>
                                      </p:cBhvr>
                                      <p:to>
                                        <p:strVal val="visible"/>
                                      </p:to>
                                    </p:set>
                                    <p:animEffect transition="in" filter="fade">
                                      <p:cBhvr>
                                        <p:cTn id="7" dur="2000"/>
                                        <p:tgtEl>
                                          <p:spTgt spid="604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0419">
                                            <p:txEl>
                                              <p:pRg st="1" end="1"/>
                                            </p:txEl>
                                          </p:spTgt>
                                        </p:tgtEl>
                                        <p:attrNameLst>
                                          <p:attrName>style.visibility</p:attrName>
                                        </p:attrNameLst>
                                      </p:cBhvr>
                                      <p:to>
                                        <p:strVal val="visible"/>
                                      </p:to>
                                    </p:set>
                                    <p:animEffect transition="in" filter="fade">
                                      <p:cBhvr>
                                        <p:cTn id="12" dur="2000"/>
                                        <p:tgtEl>
                                          <p:spTgt spid="604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Data Sets</a:t>
            </a:r>
          </a:p>
        </p:txBody>
      </p:sp>
      <p:sp>
        <p:nvSpPr>
          <p:cNvPr id="61443" name="Rectangle 3"/>
          <p:cNvSpPr>
            <a:spLocks noGrp="1" noChangeArrowheads="1"/>
          </p:cNvSpPr>
          <p:nvPr>
            <p:ph type="body" idx="1"/>
          </p:nvPr>
        </p:nvSpPr>
        <p:spPr/>
        <p:txBody>
          <a:bodyPr/>
          <a:lstStyle/>
          <a:p>
            <a:pPr>
              <a:lnSpc>
                <a:spcPct val="90000"/>
              </a:lnSpc>
            </a:pPr>
            <a:r>
              <a:rPr lang="en-US"/>
              <a:t>A univariate data set is </a:t>
            </a:r>
            <a:r>
              <a:rPr lang="en-US" b="1"/>
              <a:t>categorical</a:t>
            </a:r>
            <a:r>
              <a:rPr lang="en-US"/>
              <a:t> (or </a:t>
            </a:r>
            <a:r>
              <a:rPr lang="en-US" b="1"/>
              <a:t>qualitative</a:t>
            </a:r>
            <a:r>
              <a:rPr lang="en-US"/>
              <a:t>) if the individual observations are categorical responses.</a:t>
            </a:r>
          </a:p>
          <a:p>
            <a:pPr>
              <a:lnSpc>
                <a:spcPct val="90000"/>
              </a:lnSpc>
              <a:spcBef>
                <a:spcPct val="70000"/>
              </a:spcBef>
            </a:pPr>
            <a:r>
              <a:rPr lang="en-US"/>
              <a:t>A univariate data set is </a:t>
            </a:r>
            <a:r>
              <a:rPr lang="en-US" b="1"/>
              <a:t>numerical</a:t>
            </a:r>
            <a:r>
              <a:rPr lang="en-US"/>
              <a:t> (or </a:t>
            </a:r>
            <a:r>
              <a:rPr lang="en-US" b="1"/>
              <a:t>quantitative</a:t>
            </a:r>
            <a:r>
              <a:rPr lang="en-US"/>
              <a:t>) if the individual observations are numerical responses where numerical operations generally have meaning.</a:t>
            </a:r>
          </a:p>
          <a:p>
            <a:pPr>
              <a:lnSpc>
                <a:spcPct val="90000"/>
              </a:lnSpc>
            </a:pP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Effect transition="in" filter="fade">
                                      <p:cBhvr>
                                        <p:cTn id="7" dur="2000"/>
                                        <p:tgtEl>
                                          <p:spTgt spid="614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43">
                                            <p:txEl>
                                              <p:pRg st="1" end="1"/>
                                            </p:txEl>
                                          </p:spTgt>
                                        </p:tgtEl>
                                        <p:attrNameLst>
                                          <p:attrName>style.visibility</p:attrName>
                                        </p:attrNameLst>
                                      </p:cBhvr>
                                      <p:to>
                                        <p:strVal val="visible"/>
                                      </p:to>
                                    </p:set>
                                    <p:animEffect transition="in" filter="fade">
                                      <p:cBhvr>
                                        <p:cTn id="12" dur="2000"/>
                                        <p:tgtEl>
                                          <p:spTgt spid="614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body" idx="1"/>
          </p:nvPr>
        </p:nvSpPr>
        <p:spPr>
          <a:xfrm>
            <a:off x="2362200" y="1676400"/>
            <a:ext cx="6477000" cy="4724400"/>
          </a:xfrm>
          <a:noFill/>
          <a:ln/>
        </p:spPr>
        <p:txBody>
          <a:bodyPr lIns="90488" tIns="44450" rIns="90488" bIns="44450"/>
          <a:lstStyle/>
          <a:p>
            <a:pPr marL="342900" indent="-342900">
              <a:tabLst>
                <a:tab pos="2808288" algn="l"/>
                <a:tab pos="4910138" algn="l"/>
              </a:tabLst>
            </a:pPr>
            <a:r>
              <a:rPr lang="en-US"/>
              <a:t>Planning and Conducting a Study</a:t>
            </a:r>
          </a:p>
          <a:p>
            <a:pPr lvl="1">
              <a:tabLst>
                <a:tab pos="2808288" algn="l"/>
                <a:tab pos="4910138" algn="l"/>
              </a:tabLst>
            </a:pPr>
            <a:r>
              <a:rPr lang="en-US"/>
              <a:t>Understand the Nature of the Problem</a:t>
            </a:r>
          </a:p>
          <a:p>
            <a:pPr lvl="1">
              <a:tabLst>
                <a:tab pos="2808288" algn="l"/>
                <a:tab pos="4910138" algn="l"/>
              </a:tabLst>
            </a:pPr>
            <a:r>
              <a:rPr lang="en-US"/>
              <a:t>Decide What to Measure and How to Measure It</a:t>
            </a:r>
          </a:p>
          <a:p>
            <a:pPr lvl="1">
              <a:tabLst>
                <a:tab pos="2808288" algn="l"/>
                <a:tab pos="4910138" algn="l"/>
              </a:tabLst>
            </a:pPr>
            <a:r>
              <a:rPr lang="en-US"/>
              <a:t>Collect the Data</a:t>
            </a:r>
          </a:p>
          <a:p>
            <a:pPr lvl="1">
              <a:tabLst>
                <a:tab pos="2808288" algn="l"/>
                <a:tab pos="4910138" algn="l"/>
              </a:tabLst>
            </a:pPr>
            <a:r>
              <a:rPr lang="en-US"/>
              <a:t>Summarize the Data &amp; Perform a Preliminary Analysis</a:t>
            </a:r>
          </a:p>
          <a:p>
            <a:pPr lvl="1">
              <a:tabLst>
                <a:tab pos="2808288" algn="l"/>
                <a:tab pos="4910138" algn="l"/>
              </a:tabLst>
            </a:pPr>
            <a:r>
              <a:rPr lang="en-US"/>
              <a:t>Do the Formal Data Analysis</a:t>
            </a:r>
          </a:p>
          <a:p>
            <a:pPr lvl="1">
              <a:tabLst>
                <a:tab pos="2808288" algn="l"/>
                <a:tab pos="4910138" algn="l"/>
              </a:tabLst>
            </a:pPr>
            <a:r>
              <a:rPr lang="en-US"/>
              <a:t>Interpret the Results</a:t>
            </a:r>
          </a:p>
          <a:p>
            <a:pPr lvl="1">
              <a:tabLst>
                <a:tab pos="2808288" algn="l"/>
                <a:tab pos="4910138" algn="l"/>
              </a:tabLst>
            </a:pPr>
            <a:endParaRPr lang="en-US"/>
          </a:p>
        </p:txBody>
      </p:sp>
      <p:sp>
        <p:nvSpPr>
          <p:cNvPr id="71683" name="Rectangle 3"/>
          <p:cNvSpPr>
            <a:spLocks noGrp="1" noChangeArrowheads="1"/>
          </p:cNvSpPr>
          <p:nvPr>
            <p:ph type="title"/>
          </p:nvPr>
        </p:nvSpPr>
        <p:spPr>
          <a:xfrm>
            <a:off x="2514600" y="457200"/>
            <a:ext cx="6400800" cy="1143000"/>
          </a:xfrm>
        </p:spPr>
        <p:txBody>
          <a:bodyPr/>
          <a:lstStyle/>
          <a:p>
            <a:r>
              <a:rPr lang="en-US" sz="3200"/>
              <a:t>Steps of the Data Analysis Process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animEffect transition="in" filter="fade">
                                      <p:cBhvr>
                                        <p:cTn id="7" dur="2000"/>
                                        <p:tgtEl>
                                          <p:spTgt spid="7168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2">
                                            <p:txEl>
                                              <p:pRg st="1" end="1"/>
                                            </p:txEl>
                                          </p:spTgt>
                                        </p:tgtEl>
                                        <p:attrNameLst>
                                          <p:attrName>style.visibility</p:attrName>
                                        </p:attrNameLst>
                                      </p:cBhvr>
                                      <p:to>
                                        <p:strVal val="visible"/>
                                      </p:to>
                                    </p:set>
                                    <p:animEffect transition="in" filter="fade">
                                      <p:cBhvr>
                                        <p:cTn id="12" dur="2000"/>
                                        <p:tgtEl>
                                          <p:spTgt spid="7168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2">
                                            <p:txEl>
                                              <p:pRg st="2" end="2"/>
                                            </p:txEl>
                                          </p:spTgt>
                                        </p:tgtEl>
                                        <p:attrNameLst>
                                          <p:attrName>style.visibility</p:attrName>
                                        </p:attrNameLst>
                                      </p:cBhvr>
                                      <p:to>
                                        <p:strVal val="visible"/>
                                      </p:to>
                                    </p:set>
                                    <p:animEffect transition="in" filter="fade">
                                      <p:cBhvr>
                                        <p:cTn id="17" dur="2000"/>
                                        <p:tgtEl>
                                          <p:spTgt spid="7168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1682">
                                            <p:txEl>
                                              <p:pRg st="3" end="3"/>
                                            </p:txEl>
                                          </p:spTgt>
                                        </p:tgtEl>
                                        <p:attrNameLst>
                                          <p:attrName>style.visibility</p:attrName>
                                        </p:attrNameLst>
                                      </p:cBhvr>
                                      <p:to>
                                        <p:strVal val="visible"/>
                                      </p:to>
                                    </p:set>
                                    <p:animEffect transition="in" filter="fade">
                                      <p:cBhvr>
                                        <p:cTn id="22" dur="2000"/>
                                        <p:tgtEl>
                                          <p:spTgt spid="7168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1682">
                                            <p:txEl>
                                              <p:pRg st="4" end="4"/>
                                            </p:txEl>
                                          </p:spTgt>
                                        </p:tgtEl>
                                        <p:attrNameLst>
                                          <p:attrName>style.visibility</p:attrName>
                                        </p:attrNameLst>
                                      </p:cBhvr>
                                      <p:to>
                                        <p:strVal val="visible"/>
                                      </p:to>
                                    </p:set>
                                    <p:animEffect transition="in" filter="fade">
                                      <p:cBhvr>
                                        <p:cTn id="27" dur="2000"/>
                                        <p:tgtEl>
                                          <p:spTgt spid="7168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1682">
                                            <p:txEl>
                                              <p:pRg st="5" end="5"/>
                                            </p:txEl>
                                          </p:spTgt>
                                        </p:tgtEl>
                                        <p:attrNameLst>
                                          <p:attrName>style.visibility</p:attrName>
                                        </p:attrNameLst>
                                      </p:cBhvr>
                                      <p:to>
                                        <p:strVal val="visible"/>
                                      </p:to>
                                    </p:set>
                                    <p:animEffect transition="in" filter="fade">
                                      <p:cBhvr>
                                        <p:cTn id="32" dur="2000"/>
                                        <p:tgtEl>
                                          <p:spTgt spid="7168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1682">
                                            <p:txEl>
                                              <p:pRg st="6" end="6"/>
                                            </p:txEl>
                                          </p:spTgt>
                                        </p:tgtEl>
                                        <p:attrNameLst>
                                          <p:attrName>style.visibility</p:attrName>
                                        </p:attrNameLst>
                                      </p:cBhvr>
                                      <p:to>
                                        <p:strVal val="visible"/>
                                      </p:to>
                                    </p:set>
                                    <p:animEffect transition="in" filter="fade">
                                      <p:cBhvr>
                                        <p:cTn id="37" dur="2000"/>
                                        <p:tgtEl>
                                          <p:spTgt spid="7168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type="body" idx="1"/>
          </p:nvPr>
        </p:nvSpPr>
        <p:spPr>
          <a:noFill/>
          <a:ln/>
        </p:spPr>
        <p:txBody>
          <a:bodyPr lIns="90488" tIns="44450" rIns="90488" bIns="44450"/>
          <a:lstStyle/>
          <a:p>
            <a:pPr indent="1588">
              <a:lnSpc>
                <a:spcPct val="90000"/>
              </a:lnSpc>
              <a:tabLst>
                <a:tab pos="2514600" algn="l"/>
                <a:tab pos="4008438" algn="l"/>
                <a:tab pos="6059488" algn="l"/>
              </a:tabLst>
            </a:pPr>
            <a:r>
              <a:rPr lang="en-US" sz="2200" b="1"/>
              <a:t>Selection Bias</a:t>
            </a:r>
            <a:r>
              <a:rPr lang="en-US" sz="2200"/>
              <a:t> is the tendency for samples to differ from the corresponding population as a result of systematic exclusion of some part of the population.</a:t>
            </a:r>
          </a:p>
          <a:p>
            <a:pPr marL="519113" lvl="1">
              <a:lnSpc>
                <a:spcPct val="90000"/>
              </a:lnSpc>
              <a:spcBef>
                <a:spcPct val="50000"/>
              </a:spcBef>
              <a:tabLst>
                <a:tab pos="2514600" algn="l"/>
                <a:tab pos="4008438" algn="l"/>
                <a:tab pos="6059488" algn="l"/>
              </a:tabLst>
            </a:pPr>
            <a:r>
              <a:rPr lang="en-US" sz="2200"/>
              <a:t>Example: Taking a sample of opinion in a community by selecting participants from phone numbers in the local phone book would systematically exclude people who choose to have unlisted numbers, people who do not have phones, and people who have moved into the community since the telephone directory was published.</a:t>
            </a:r>
          </a:p>
        </p:txBody>
      </p:sp>
      <p:sp>
        <p:nvSpPr>
          <p:cNvPr id="81923" name="Rectangle 3"/>
          <p:cNvSpPr>
            <a:spLocks noGrp="1" noChangeArrowheads="1"/>
          </p:cNvSpPr>
          <p:nvPr>
            <p:ph type="title"/>
          </p:nvPr>
        </p:nvSpPr>
        <p:spPr/>
        <p:txBody>
          <a:bodyPr/>
          <a:lstStyle/>
          <a:p>
            <a:r>
              <a:rPr lang="en-US"/>
              <a:t>Types of Bias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22">
                                            <p:txEl>
                                              <p:pRg st="0" end="0"/>
                                            </p:txEl>
                                          </p:spTgt>
                                        </p:tgtEl>
                                        <p:attrNameLst>
                                          <p:attrName>style.visibility</p:attrName>
                                        </p:attrNameLst>
                                      </p:cBhvr>
                                      <p:to>
                                        <p:strVal val="visible"/>
                                      </p:to>
                                    </p:set>
                                    <p:animEffect transition="in" filter="fade">
                                      <p:cBhvr>
                                        <p:cTn id="7" dur="2000"/>
                                        <p:tgtEl>
                                          <p:spTgt spid="819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22">
                                            <p:txEl>
                                              <p:pRg st="1" end="1"/>
                                            </p:txEl>
                                          </p:spTgt>
                                        </p:tgtEl>
                                        <p:attrNameLst>
                                          <p:attrName>style.visibility</p:attrName>
                                        </p:attrNameLst>
                                      </p:cBhvr>
                                      <p:to>
                                        <p:strVal val="visible"/>
                                      </p:to>
                                    </p:set>
                                    <p:animEffect transition="in" filter="fade">
                                      <p:cBhvr>
                                        <p:cTn id="12" dur="2000"/>
                                        <p:tgtEl>
                                          <p:spTgt spid="819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Rectangle 2"/>
          <p:cNvSpPr>
            <a:spLocks noGrp="1" noChangeArrowheads="1"/>
          </p:cNvSpPr>
          <p:nvPr>
            <p:ph type="body" idx="1"/>
          </p:nvPr>
        </p:nvSpPr>
        <p:spPr>
          <a:noFill/>
          <a:ln/>
        </p:spPr>
        <p:txBody>
          <a:bodyPr lIns="90488" tIns="44450" rIns="90488" bIns="44450"/>
          <a:lstStyle/>
          <a:p>
            <a:pPr indent="1588">
              <a:tabLst>
                <a:tab pos="2514600" algn="l"/>
                <a:tab pos="4008438" algn="l"/>
                <a:tab pos="6059488" algn="l"/>
              </a:tabLst>
            </a:pPr>
            <a:r>
              <a:rPr lang="en-US" b="1"/>
              <a:t>Measurement or Response Bias</a:t>
            </a:r>
            <a:r>
              <a:rPr lang="en-US"/>
              <a:t> is the tendency for samples to differ from the corresponding population because the method of observation tends to produce values that differ from the true value.</a:t>
            </a:r>
          </a:p>
          <a:p>
            <a:pPr marL="519113" lvl="1">
              <a:spcBef>
                <a:spcPct val="50000"/>
              </a:spcBef>
              <a:tabLst>
                <a:tab pos="2514600" algn="l"/>
                <a:tab pos="4008438" algn="l"/>
                <a:tab pos="6059488" algn="l"/>
              </a:tabLst>
            </a:pPr>
            <a:r>
              <a:rPr lang="en-US"/>
              <a:t>Example: Taking a sample of weights of a type of apple when the scale consistently gives a weigh that is 0.2 ounces high.</a:t>
            </a:r>
          </a:p>
        </p:txBody>
      </p:sp>
      <p:sp>
        <p:nvSpPr>
          <p:cNvPr id="83971" name="Rectangle 3"/>
          <p:cNvSpPr>
            <a:spLocks noGrp="1" noChangeArrowheads="1"/>
          </p:cNvSpPr>
          <p:nvPr>
            <p:ph type="title"/>
          </p:nvPr>
        </p:nvSpPr>
        <p:spPr/>
        <p:txBody>
          <a:bodyPr/>
          <a:lstStyle/>
          <a:p>
            <a:r>
              <a:rPr lang="en-US"/>
              <a:t>Types of Bias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3970">
                                            <p:txEl>
                                              <p:pRg st="0" end="0"/>
                                            </p:txEl>
                                          </p:spTgt>
                                        </p:tgtEl>
                                        <p:attrNameLst>
                                          <p:attrName>style.visibility</p:attrName>
                                        </p:attrNameLst>
                                      </p:cBhvr>
                                      <p:to>
                                        <p:strVal val="visible"/>
                                      </p:to>
                                    </p:set>
                                    <p:animEffect transition="in" filter="fade">
                                      <p:cBhvr>
                                        <p:cTn id="7" dur="2000"/>
                                        <p:tgtEl>
                                          <p:spTgt spid="839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3970">
                                            <p:txEl>
                                              <p:pRg st="1" end="1"/>
                                            </p:txEl>
                                          </p:spTgt>
                                        </p:tgtEl>
                                        <p:attrNameLst>
                                          <p:attrName>style.visibility</p:attrName>
                                        </p:attrNameLst>
                                      </p:cBhvr>
                                      <p:to>
                                        <p:strVal val="visible"/>
                                      </p:to>
                                    </p:set>
                                    <p:animEffect transition="in" filter="fade">
                                      <p:cBhvr>
                                        <p:cTn id="12" dur="2000"/>
                                        <p:tgtEl>
                                          <p:spTgt spid="8397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Rectangle 2"/>
          <p:cNvSpPr>
            <a:spLocks noGrp="1" noChangeArrowheads="1"/>
          </p:cNvSpPr>
          <p:nvPr>
            <p:ph type="body" idx="1"/>
          </p:nvPr>
        </p:nvSpPr>
        <p:spPr>
          <a:noFill/>
          <a:ln/>
        </p:spPr>
        <p:txBody>
          <a:bodyPr lIns="90488" tIns="44450" rIns="90488" bIns="44450"/>
          <a:lstStyle/>
          <a:p>
            <a:pPr indent="1588">
              <a:lnSpc>
                <a:spcPct val="90000"/>
              </a:lnSpc>
              <a:tabLst>
                <a:tab pos="2514600" algn="l"/>
                <a:tab pos="4008438" algn="l"/>
                <a:tab pos="6059488" algn="l"/>
              </a:tabLst>
            </a:pPr>
            <a:r>
              <a:rPr lang="en-US" sz="2200" b="1"/>
              <a:t>Nonresponse Bias</a:t>
            </a:r>
            <a:r>
              <a:rPr lang="en-US" sz="2200"/>
              <a:t> is the tendency for samples to differ from the corresponding population because data is not obtained from all individuals selected for inclusion in the sample..</a:t>
            </a:r>
          </a:p>
          <a:p>
            <a:pPr marL="519113" lvl="1">
              <a:lnSpc>
                <a:spcPct val="90000"/>
              </a:lnSpc>
              <a:spcBef>
                <a:spcPct val="50000"/>
              </a:spcBef>
              <a:tabLst>
                <a:tab pos="2514600" algn="l"/>
                <a:tab pos="4008438" algn="l"/>
                <a:tab pos="6059488" algn="l"/>
              </a:tabLst>
            </a:pPr>
            <a:r>
              <a:rPr lang="en-US" sz="2200"/>
              <a:t>Example: In a study that ask questions of a personal nature, many individuals that are selected might refuse to answer the survey questions. This occurs quite often when the questions are of a highly personal nature or when the individual feels that certain response might prove personally damaging.</a:t>
            </a:r>
          </a:p>
        </p:txBody>
      </p:sp>
      <p:sp>
        <p:nvSpPr>
          <p:cNvPr id="86019" name="Rectangle 3"/>
          <p:cNvSpPr>
            <a:spLocks noGrp="1" noChangeArrowheads="1"/>
          </p:cNvSpPr>
          <p:nvPr>
            <p:ph type="title"/>
          </p:nvPr>
        </p:nvSpPr>
        <p:spPr/>
        <p:txBody>
          <a:bodyPr/>
          <a:lstStyle/>
          <a:p>
            <a:r>
              <a:rPr lang="en-US"/>
              <a:t>Types of Bias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018">
                                            <p:txEl>
                                              <p:pRg st="0" end="0"/>
                                            </p:txEl>
                                          </p:spTgt>
                                        </p:tgtEl>
                                        <p:attrNameLst>
                                          <p:attrName>style.visibility</p:attrName>
                                        </p:attrNameLst>
                                      </p:cBhvr>
                                      <p:to>
                                        <p:strVal val="visible"/>
                                      </p:to>
                                    </p:set>
                                    <p:animEffect transition="in" filter="fade">
                                      <p:cBhvr>
                                        <p:cTn id="7" dur="2000"/>
                                        <p:tgtEl>
                                          <p:spTgt spid="860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6018">
                                            <p:txEl>
                                              <p:pRg st="1" end="1"/>
                                            </p:txEl>
                                          </p:spTgt>
                                        </p:tgtEl>
                                        <p:attrNameLst>
                                          <p:attrName>style.visibility</p:attrName>
                                        </p:attrNameLst>
                                      </p:cBhvr>
                                      <p:to>
                                        <p:strVal val="visible"/>
                                      </p:to>
                                    </p:set>
                                    <p:animEffect transition="in" filter="fade">
                                      <p:cBhvr>
                                        <p:cTn id="12" dur="2000"/>
                                        <p:tgtEl>
                                          <p:spTgt spid="8601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build="p" bldLvl="2"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238</TotalTime>
  <Words>1575</Words>
  <Application>Microsoft Office PowerPoint</Application>
  <PresentationFormat>On-screen Show (4:3)</PresentationFormat>
  <Paragraphs>131</Paragraphs>
  <Slides>27</Slides>
  <Notes>27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Wingdings</vt:lpstr>
      <vt:lpstr>Default Design</vt:lpstr>
      <vt:lpstr>Slide 1</vt:lpstr>
      <vt:lpstr>Important Terms</vt:lpstr>
      <vt:lpstr>Important Terms</vt:lpstr>
      <vt:lpstr>Important Terms</vt:lpstr>
      <vt:lpstr>Data Sets</vt:lpstr>
      <vt:lpstr>Steps of the Data Analysis Process</vt:lpstr>
      <vt:lpstr>Types of Bias</vt:lpstr>
      <vt:lpstr>Types of Bias</vt:lpstr>
      <vt:lpstr>Types of Bias</vt:lpstr>
      <vt:lpstr>Important Note on Bias</vt:lpstr>
      <vt:lpstr>Sampling Methods</vt:lpstr>
      <vt:lpstr>Sampling Methods</vt:lpstr>
      <vt:lpstr>Sampling Methods</vt:lpstr>
      <vt:lpstr>Sampling Methods</vt:lpstr>
      <vt:lpstr>Sampling Methods</vt:lpstr>
      <vt:lpstr>Sampling Methods</vt:lpstr>
      <vt:lpstr>Sampling Methods</vt:lpstr>
      <vt:lpstr>Collection of Data</vt:lpstr>
      <vt:lpstr>Collection of Data</vt:lpstr>
      <vt:lpstr>Observational Study</vt:lpstr>
      <vt:lpstr>Collection of Data</vt:lpstr>
      <vt:lpstr>More on Experiments</vt:lpstr>
      <vt:lpstr>Experimental Studies</vt:lpstr>
      <vt:lpstr>Factors</vt:lpstr>
      <vt:lpstr>More on Treatments</vt:lpstr>
      <vt:lpstr>Principles of Experimental Design</vt:lpstr>
      <vt:lpstr>Principles of Experimental Design</vt:lpstr>
    </vt:vector>
  </TitlesOfParts>
  <Company>Dept of Math &amp; Stat / COS / RIT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M. Crystal</dc:creator>
  <cp:lastModifiedBy>JHoover</cp:lastModifiedBy>
  <cp:revision>17</cp:revision>
  <dcterms:created xsi:type="dcterms:W3CDTF">2003-10-02T19:57:27Z</dcterms:created>
  <dcterms:modified xsi:type="dcterms:W3CDTF">2011-09-30T19:36:50Z</dcterms:modified>
</cp:coreProperties>
</file>